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0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3162</c:v>
                </c:pt>
                <c:pt idx="1">
                  <c:v>3242</c:v>
                </c:pt>
                <c:pt idx="2">
                  <c:v>3002</c:v>
                </c:pt>
                <c:pt idx="3">
                  <c:v>2828</c:v>
                </c:pt>
                <c:pt idx="4">
                  <c:v>2771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dLbls>
            <c:dLbl>
              <c:idx val="3"/>
              <c:layout>
                <c:manualLayout>
                  <c:x val="1.5432098765432098E-3"/>
                  <c:y val="0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1536</c:v>
                </c:pt>
                <c:pt idx="1">
                  <c:v>1543</c:v>
                </c:pt>
                <c:pt idx="2">
                  <c:v>1388</c:v>
                </c:pt>
                <c:pt idx="3">
                  <c:v>1307</c:v>
                </c:pt>
                <c:pt idx="4">
                  <c:v>1332</c:v>
                </c:pt>
              </c:numCache>
            </c:numRef>
          </c:val>
        </c:ser>
        <c:axId val="88995328"/>
        <c:axId val="89119744"/>
      </c:barChart>
      <c:catAx>
        <c:axId val="88995328"/>
        <c:scaling>
          <c:orientation val="minMax"/>
        </c:scaling>
        <c:axPos val="b"/>
        <c:tickLblPos val="nextTo"/>
        <c:crossAx val="89119744"/>
        <c:crosses val="autoZero"/>
        <c:auto val="1"/>
        <c:lblAlgn val="ctr"/>
        <c:lblOffset val="100"/>
      </c:catAx>
      <c:valAx>
        <c:axId val="89119744"/>
        <c:scaling>
          <c:orientation val="minMax"/>
        </c:scaling>
        <c:axPos val="l"/>
        <c:majorGridlines/>
        <c:numFmt formatCode="General" sourceLinked="1"/>
        <c:tickLblPos val="nextTo"/>
        <c:crossAx val="88995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na dzień 31.05.2010r.</c:v>
                </c:pt>
              </c:strCache>
            </c:strRef>
          </c:tx>
          <c:explosion val="46"/>
          <c:dLbls>
            <c:showVal val="1"/>
            <c:showCatName val="1"/>
            <c:showLeaderLines val="1"/>
          </c:dLbls>
          <c:cat>
            <c:strRef>
              <c:f>Arkusz1!$A$2:$A$9</c:f>
              <c:strCache>
                <c:ptCount val="8"/>
                <c:pt idx="0">
                  <c:v>m. Łeczyca</c:v>
                </c:pt>
                <c:pt idx="1">
                  <c:v>gm. Daszyna</c:v>
                </c:pt>
                <c:pt idx="2">
                  <c:v>gm. Góra św. Małgorzaty</c:v>
                </c:pt>
                <c:pt idx="3">
                  <c:v>gm. Grabów</c:v>
                </c:pt>
                <c:pt idx="4">
                  <c:v>gm. Łeczyca</c:v>
                </c:pt>
                <c:pt idx="5">
                  <c:v>gm. Piątek</c:v>
                </c:pt>
                <c:pt idx="6">
                  <c:v>gm. Świnice Warckie</c:v>
                </c:pt>
                <c:pt idx="7">
                  <c:v>gm. Witonia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1001</c:v>
                </c:pt>
                <c:pt idx="1">
                  <c:v>265</c:v>
                </c:pt>
                <c:pt idx="2">
                  <c:v>151</c:v>
                </c:pt>
                <c:pt idx="3">
                  <c:v>305</c:v>
                </c:pt>
                <c:pt idx="4">
                  <c:v>432</c:v>
                </c:pt>
                <c:pt idx="5">
                  <c:v>214</c:v>
                </c:pt>
                <c:pt idx="6">
                  <c:v>245</c:v>
                </c:pt>
                <c:pt idx="7">
                  <c:v>158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Napływ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syczeń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ogółem w 2010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399</c:v>
                </c:pt>
                <c:pt idx="1">
                  <c:v>254</c:v>
                </c:pt>
                <c:pt idx="2">
                  <c:v>262</c:v>
                </c:pt>
                <c:pt idx="3">
                  <c:v>216</c:v>
                </c:pt>
                <c:pt idx="4">
                  <c:v>276</c:v>
                </c:pt>
                <c:pt idx="5">
                  <c:v>1407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Odpływ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syczeń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ogółem w 2010 r.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177</c:v>
                </c:pt>
                <c:pt idx="1">
                  <c:v>174</c:v>
                </c:pt>
                <c:pt idx="2">
                  <c:v>502</c:v>
                </c:pt>
                <c:pt idx="3">
                  <c:v>390</c:v>
                </c:pt>
                <c:pt idx="4">
                  <c:v>333</c:v>
                </c:pt>
                <c:pt idx="5">
                  <c:v>1576</c:v>
                </c:pt>
              </c:numCache>
            </c:numRef>
          </c:val>
        </c:ser>
        <c:shape val="cylinder"/>
        <c:axId val="88560000"/>
        <c:axId val="88561536"/>
        <c:axId val="0"/>
      </c:bar3DChart>
      <c:catAx>
        <c:axId val="88560000"/>
        <c:scaling>
          <c:orientation val="minMax"/>
        </c:scaling>
        <c:axPos val="b"/>
        <c:tickLblPos val="nextTo"/>
        <c:crossAx val="88561536"/>
        <c:crosses val="autoZero"/>
        <c:auto val="1"/>
        <c:lblAlgn val="ctr"/>
        <c:lblOffset val="100"/>
      </c:catAx>
      <c:valAx>
        <c:axId val="88561536"/>
        <c:scaling>
          <c:orientation val="minMax"/>
        </c:scaling>
        <c:axPos val="l"/>
        <c:majorGridlines/>
        <c:numFmt formatCode="General" sourceLinked="1"/>
        <c:tickLblPos val="nextTo"/>
        <c:crossAx val="88560000"/>
        <c:crosses val="autoZero"/>
        <c:crossBetween val="between"/>
      </c:valAx>
    </c:plotArea>
    <c:legend>
      <c:legendPos val="r"/>
      <c:layout/>
    </c:legend>
    <c:plotVisOnly val="1"/>
  </c:chart>
  <c:spPr>
    <a:noFill/>
  </c:spPr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2010-06-28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pl-PL" b="1" u="sng" dirty="0" smtClean="0">
                <a:latin typeface="Bookman Old Style" pitchFamily="18" charset="0"/>
              </a:rPr>
              <a:t>Informacja o sytuacji na lokalnym rynku pracy powiatu łęczyckiego</a:t>
            </a:r>
            <a:endParaRPr lang="pl-PL" b="1" u="sng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Wg stanu na dzień 31.05.2010 r.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 bezrobocia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Stopa bezrobocia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229600" cy="36728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{D03447BB-5D67-496B-8E87-E561075AD55C}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64860">
                <a:tc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Styczeń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Luty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Marzec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Kwiecień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Maj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6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Polska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12,7%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13%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12,9%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12,3%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-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6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Woj. Łódzkie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12,5%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12,8%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12,7%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12,2%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-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7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Powiat łęczycki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12,9%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13,2%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12,3%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11,7%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-</a:t>
                      </a:r>
                      <a:endParaRPr lang="pl-PL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Informacja o bezrobociu w przekroju miasta i gmin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-2" y="814011"/>
          <a:ext cx="9143998" cy="5972575"/>
        </p:xfrm>
        <a:graphic>
          <a:graphicData uri="http://schemas.openxmlformats.org/drawingml/2006/table">
            <a:tbl>
              <a:tblPr/>
              <a:tblGrid>
                <a:gridCol w="1584691"/>
                <a:gridCol w="755616"/>
                <a:gridCol w="755616"/>
                <a:gridCol w="755616"/>
                <a:gridCol w="720463"/>
                <a:gridCol w="790769"/>
                <a:gridCol w="758763"/>
                <a:gridCol w="755616"/>
                <a:gridCol w="755616"/>
                <a:gridCol w="755616"/>
                <a:gridCol w="755616"/>
              </a:tblGrid>
              <a:tr h="61698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kern="0" dirty="0">
                          <a:latin typeface="Calibri"/>
                          <a:ea typeface="Times New Roman"/>
                          <a:cs typeface="Times New Roman"/>
                        </a:rPr>
                        <a:t>MIASTO  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Calibri"/>
                          <a:ea typeface="Times New Roman"/>
                          <a:cs typeface="Times New Roman"/>
                        </a:rPr>
                        <a:t>   GMINA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Times New Roman"/>
                          <a:ea typeface="Times New Roman"/>
                          <a:cs typeface="Times New Roman"/>
                        </a:rPr>
                        <a:t>Bezrobotni zarejestrowani   w  końcu m-ca sprawozdawczego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Times New Roman"/>
                          <a:ea typeface="Times New Roman"/>
                          <a:cs typeface="Times New Roman"/>
                        </a:rPr>
                        <a:t>Osoby w szczególnej sytuacji na rynku pracy ( z ogółem)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448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Ogółem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Z prawem do zasiłku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Do 25 roku życia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Które ukończyły szkołę wyższą do 27 roku życia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Długotrwale bezrobotne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Powyżej 50 roku życia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Bez  kwalifikacji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Bez doświadczenia zawodowego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kobiety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kobiety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m. Łęczyca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1001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505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535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Daszyna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Góra św. Małgorzaty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Grabów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gm</a:t>
                      </a: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  Łęczyca.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432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Piątek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Świnice Warckie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gm. Witonia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pl-PL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OGÓŁEM</a:t>
                      </a:r>
                    </a:p>
                  </a:txBody>
                  <a:tcPr marL="26811" marR="2681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2771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1332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747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1390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771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Times New Roman"/>
                          <a:cs typeface="Times New Roman"/>
                        </a:rPr>
                        <a:t>990</a:t>
                      </a:r>
                      <a:endParaRPr lang="pl-P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11" marR="26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800" dirty="0" smtClean="0"/>
              <a:t>Podział na gminy </a:t>
            </a:r>
            <a:r>
              <a:rPr lang="pl-PL" sz="2800" dirty="0" err="1" smtClean="0"/>
              <a:t>wg</a:t>
            </a:r>
            <a:r>
              <a:rPr lang="pl-PL" sz="2800" dirty="0" smtClean="0"/>
              <a:t>. stanu na dzień 31.05.2010 r.</a:t>
            </a:r>
            <a:endParaRPr lang="pl-PL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Napływ i odpływ bezrobotnych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-3" y="0"/>
          <a:ext cx="9144002" cy="6857999"/>
        </p:xfrm>
        <a:graphic>
          <a:graphicData uri="http://schemas.openxmlformats.org/drawingml/2006/table">
            <a:tbl>
              <a:tblPr/>
              <a:tblGrid>
                <a:gridCol w="672074"/>
                <a:gridCol w="672074"/>
                <a:gridCol w="634211"/>
                <a:gridCol w="656298"/>
                <a:gridCol w="634211"/>
                <a:gridCol w="672074"/>
                <a:gridCol w="631056"/>
                <a:gridCol w="668919"/>
                <a:gridCol w="706782"/>
                <a:gridCol w="681541"/>
                <a:gridCol w="596349"/>
                <a:gridCol w="567951"/>
                <a:gridCol w="732027"/>
                <a:gridCol w="618435"/>
              </a:tblGrid>
              <a:tr h="1353418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pl-PL" sz="2800" b="1" i="0" u="none" strike="noStrike" dirty="0">
                          <a:latin typeface="Arial Narrow"/>
                        </a:rPr>
                        <a:t>Aktywne formy przeciwdziałania </a:t>
                      </a:r>
                      <a:r>
                        <a:rPr lang="pl-PL" sz="2800" b="1" i="0" u="none" strike="noStrike" dirty="0" smtClean="0">
                          <a:latin typeface="Arial Narrow"/>
                        </a:rPr>
                        <a:t>bezrobociu </a:t>
                      </a:r>
                      <a:br>
                        <a:rPr lang="pl-PL" sz="2800" b="1" i="0" u="none" strike="noStrike" dirty="0" smtClean="0">
                          <a:latin typeface="Arial Narrow"/>
                        </a:rPr>
                      </a:br>
                      <a:r>
                        <a:rPr lang="pl-PL" sz="2800" b="1" i="0" u="none" strike="noStrike" dirty="0" smtClean="0">
                          <a:latin typeface="Arial Narrow"/>
                        </a:rPr>
                        <a:t>stan na dzień 31.05.2010 r.</a:t>
                      </a:r>
                      <a:endParaRPr lang="pl-PL" sz="2800" b="1" i="0" u="none" strike="noStrike" dirty="0"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240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Arial Narrow"/>
                        </a:rPr>
                        <a:t>Szkolenia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Arial Narrow"/>
                        </a:rPr>
                        <a:t>Prace interwencyjne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Arial Narrow"/>
                        </a:rPr>
                        <a:t>Roboty publiczne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Arial Narrow"/>
                        </a:rPr>
                        <a:t>Podjęcia działalności gospodarczej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pl-PL" sz="1400" b="1" i="0" u="none" strike="noStrike" dirty="0">
                          <a:latin typeface="Arial Narrow"/>
                        </a:rPr>
                        <a:t>Podjęcia pracy w ramach refundacji kosztów zatrudnienia bezrobotnego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pl-PL" sz="1400" b="1" i="0" u="none" strike="noStrike" dirty="0">
                          <a:latin typeface="Arial Narrow"/>
                        </a:rPr>
                        <a:t>Staże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Arial Narrow"/>
                        </a:rPr>
                        <a:t>Rozpoczęcia pracy społecznie użytecznej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705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od początku roku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od początku roku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od początku roku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od początku roku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od początku roku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l-PL" sz="1600" b="1" i="0" u="none" strike="noStrike" dirty="0">
                          <a:latin typeface="Arial Narrow"/>
                        </a:rPr>
                        <a:t>od pocz. roku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Arial Narrow"/>
                        </a:rPr>
                        <a:t>w </a:t>
                      </a:r>
                      <a:r>
                        <a:rPr lang="pl-PL" sz="1600" b="1" i="0" u="none" strike="noStrike" dirty="0" err="1">
                          <a:latin typeface="Arial Narrow"/>
                        </a:rPr>
                        <a:t>m-cu</a:t>
                      </a:r>
                      <a:endParaRPr lang="pl-PL" sz="1600" b="1" i="0" u="none" strike="noStrike" dirty="0">
                        <a:latin typeface="Arial Narrow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l-PL" sz="1600" b="1" i="0" u="none" strike="noStrike" dirty="0">
                          <a:latin typeface="Arial Narrow"/>
                        </a:rPr>
                        <a:t>od pocz.      roku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013">
                <a:tc>
                  <a:txBody>
                    <a:bodyPr/>
                    <a:lstStyle/>
                    <a:p>
                      <a:pPr algn="ctr" fontAlgn="auto"/>
                      <a:r>
                        <a:rPr lang="pl-PL" sz="1800" b="1" i="0" u="none" strike="noStrike" dirty="0">
                          <a:latin typeface="Arial Narrow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l-PL" sz="1800" b="1" i="0" u="none" strike="noStrike" dirty="0">
                          <a:latin typeface="Arial Narrow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371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latin typeface="Arial Narrow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/>
          </a:bodyPr>
          <a:lstStyle/>
          <a:p>
            <a:r>
              <a:rPr lang="pl-PL" sz="6600" dirty="0" smtClean="0">
                <a:solidFill>
                  <a:srgbClr val="FF0000"/>
                </a:solidFill>
              </a:rPr>
              <a:t>Dziękuje za uwagę  </a:t>
            </a:r>
            <a:r>
              <a:rPr lang="pl-PL" sz="6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l-PL" sz="6600" dirty="0">
              <a:solidFill>
                <a:srgbClr val="FF0000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14282" y="5357826"/>
            <a:ext cx="371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opracowanie: Ewelina Graczyk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349</Words>
  <PresentationFormat>Pokaz na ekranie (4:3)</PresentationFormat>
  <Paragraphs>218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Informacja o sytuacji na lokalnym rynku pracy powiatu łęczyckiego</vt:lpstr>
      <vt:lpstr>Stan bezrobocia</vt:lpstr>
      <vt:lpstr>Stopa bezrobocia </vt:lpstr>
      <vt:lpstr>Informacja o bezrobociu w przekroju miasta i gmin</vt:lpstr>
      <vt:lpstr>Podział na gminy wg. stanu na dzień 31.05.2010 r.</vt:lpstr>
      <vt:lpstr>Napływ i odpływ bezrobotnych</vt:lpstr>
      <vt:lpstr>Slajd 7</vt:lpstr>
      <vt:lpstr>Dziękuje za uwagę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sytuacji na lokalnym rynku pracy powiatu łęczyckiego</dc:title>
  <cp:lastModifiedBy>Krzysztof Graczyk</cp:lastModifiedBy>
  <cp:revision>13</cp:revision>
  <dcterms:modified xsi:type="dcterms:W3CDTF">2010-06-28T12:13:47Z</dcterms:modified>
</cp:coreProperties>
</file>