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7" r:id="rId3"/>
    <p:sldId id="260" r:id="rId4"/>
    <p:sldId id="262" r:id="rId5"/>
    <p:sldId id="263" r:id="rId6"/>
    <p:sldId id="264" r:id="rId7"/>
    <p:sldId id="265" r:id="rId8"/>
    <p:sldId id="269" r:id="rId9"/>
    <p:sldId id="267" r:id="rId10"/>
    <p:sldId id="268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6433" autoAdjust="0"/>
  </p:normalViewPr>
  <p:slideViewPr>
    <p:cSldViewPr>
      <p:cViewPr>
        <p:scale>
          <a:sx n="125" d="100"/>
          <a:sy n="125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0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120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otatek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28506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53171" y="350100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11" name="Straight Connector 7"/>
          <p:cNvCxnSpPr/>
          <p:nvPr userDrawn="1"/>
        </p:nvCxnSpPr>
        <p:spPr>
          <a:xfrm>
            <a:off x="0" y="3398520"/>
            <a:ext cx="9147912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 userDrawn="1"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6333767" y="5114378"/>
            <a:ext cx="2692179" cy="1081073"/>
            <a:chOff x="6333767" y="5114378"/>
            <a:chExt cx="2692179" cy="1081073"/>
          </a:xfrm>
        </p:grpSpPr>
        <p:sp>
          <p:nvSpPr>
            <p:cNvPr id="17" name="Łuk blokowy 16"/>
            <p:cNvSpPr/>
            <p:nvPr userDrawn="1"/>
          </p:nvSpPr>
          <p:spPr>
            <a:xfrm rot="20645388">
              <a:off x="7065892" y="5114378"/>
              <a:ext cx="1960054" cy="771555"/>
            </a:xfrm>
            <a:prstGeom prst="blockArc">
              <a:avLst>
                <a:gd name="adj1" fmla="val 13030408"/>
                <a:gd name="adj2" fmla="val 3591594"/>
                <a:gd name="adj3" fmla="val 11375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endParaRPr>
            </a:p>
          </p:txBody>
        </p:sp>
        <p:sp>
          <p:nvSpPr>
            <p:cNvPr id="18" name="Łuk blokowy 17"/>
            <p:cNvSpPr/>
            <p:nvPr userDrawn="1"/>
          </p:nvSpPr>
          <p:spPr>
            <a:xfrm rot="21437451">
              <a:off x="6333767" y="5406504"/>
              <a:ext cx="1916497" cy="788947"/>
            </a:xfrm>
            <a:prstGeom prst="blockArc">
              <a:avLst>
                <a:gd name="adj1" fmla="val 15367477"/>
                <a:gd name="adj2" fmla="val 3439210"/>
                <a:gd name="adj3" fmla="val 5907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12450464">
              <a:off x="6772668" y="5254025"/>
              <a:ext cx="1481328" cy="556220"/>
            </a:xfrm>
            <a:prstGeom prst="blockArc">
              <a:avLst>
                <a:gd name="adj1" fmla="val 15305545"/>
                <a:gd name="adj2" fmla="val 2589577"/>
                <a:gd name="adj3" fmla="val 9716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8" y="93225"/>
            <a:ext cx="4568838" cy="52404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 userDrawn="1"/>
        </p:nvSpPr>
        <p:spPr>
          <a:xfrm>
            <a:off x="2074987" y="617267"/>
            <a:ext cx="5004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Programista z klasą</a:t>
            </a:r>
            <a:endParaRPr lang="pl-PL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79510" y="6263189"/>
            <a:ext cx="891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współfinasowany ze środków Europejskiego Funduszu Rozwoju Regionalnego,</a:t>
            </a:r>
          </a:p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Programu Operacyjnego Polska Cyfrowa, w ramach Osi priorytetowej III Cyfrowe kompetencje społeczeństwa, </a:t>
            </a:r>
          </a:p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3.2 Innowacyjne rozwiązania na rzecz aktywizacji cyfrowej</a:t>
            </a: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798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" name="Picture 4" descr="address book, contacts icon">
            <a:extLst>
              <a:ext uri="{FF2B5EF4-FFF2-40B4-BE49-F238E27FC236}">
                <a16:creationId xmlns:a16="http://schemas.microsoft.com/office/drawing/2014/main" xmlns="" id="{2753FD78-1309-433B-9552-590CA8205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E12DD8F8-E3E4-4015-9D6C-9F41D6ADA2FB}"/>
              </a:ext>
            </a:extLst>
          </p:cNvPr>
          <p:cNvSpPr/>
          <p:nvPr userDrawn="1"/>
        </p:nvSpPr>
        <p:spPr>
          <a:xfrm>
            <a:off x="412304" y="56547"/>
            <a:ext cx="5311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</a:rPr>
              <a:t>Programista z klasą – szkolenia dla nauczycieli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ytuł 6">
            <a:extLst>
              <a:ext uri="{FF2B5EF4-FFF2-40B4-BE49-F238E27FC236}">
                <a16:creationId xmlns:a16="http://schemas.microsoft.com/office/drawing/2014/main" xmlns="" id="{6A0590C4-BA40-46A2-B2AB-B221B0BA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938"/>
            <a:ext cx="9144000" cy="7498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80" y="26994"/>
            <a:ext cx="2645867" cy="303479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 userDrawn="1"/>
        </p:nvSpPr>
        <p:spPr>
          <a:xfrm>
            <a:off x="107504" y="6285598"/>
            <a:ext cx="891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współfinasowany ze środków Europejskiego Funduszu Rozwoju Regionalnego,</a:t>
            </a:r>
          </a:p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Programu Operacyjnego Polska Cyfrowa, w ramach Osi priorytetowej III Cyfrowe kompetencje społeczeństwa, </a:t>
            </a:r>
          </a:p>
          <a:p>
            <a:pPr algn="ctr"/>
            <a:r>
              <a:rPr lang="pl-PL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3.2 Innowacyjne rozwiązania na rzecz aktywizacji cyfrowej</a:t>
            </a:r>
            <a:endParaRPr lang="pl-PL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D8F5E8-33C8-455E-AD3D-49F55CC9B91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PrACA</a:t>
            </a:r>
            <a:r>
              <a:rPr lang="pl-PL" dirty="0" smtClean="0"/>
              <a:t> ZE SCRATCH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Materiały dydaktyczne cz. </a:t>
            </a:r>
            <a:r>
              <a:rPr lang="pl-PL" dirty="0" smtClean="0"/>
              <a:t>IV </a:t>
            </a:r>
            <a:r>
              <a:rPr lang="pl-PL" dirty="0" smtClean="0"/>
              <a:t>– </a:t>
            </a:r>
            <a:r>
              <a:rPr lang="pl-PL" dirty="0" smtClean="0"/>
              <a:t>wykorzystanie narzędzi </a:t>
            </a:r>
            <a:r>
              <a:rPr lang="pl-PL" b="1" dirty="0" smtClean="0"/>
              <a:t>PISAK</a:t>
            </a:r>
            <a:r>
              <a:rPr lang="pl-PL" dirty="0" smtClean="0"/>
              <a:t>, </a:t>
            </a:r>
            <a:r>
              <a:rPr lang="pl-PL" b="1" dirty="0" smtClean="0"/>
              <a:t>WYRAŻENIA</a:t>
            </a:r>
            <a:r>
              <a:rPr lang="pl-PL" dirty="0" smtClean="0"/>
              <a:t>, </a:t>
            </a:r>
            <a:r>
              <a:rPr lang="pl-PL" b="1" dirty="0" smtClean="0"/>
              <a:t>DANE </a:t>
            </a:r>
            <a:r>
              <a:rPr lang="pl-PL" dirty="0" smtClean="0"/>
              <a:t> oraz </a:t>
            </a:r>
            <a:r>
              <a:rPr lang="pl-PL" b="1" dirty="0" smtClean="0"/>
              <a:t>WIĘCEJ BLOKÓW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90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4420" y="1699295"/>
            <a:ext cx="4618856" cy="720080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 smtClean="0"/>
              <a:t>Po wciśnięciu prawego przycisku myszy na zmiennej lub liście wyświetla się menu pozwalające zmianę lub usunięcie zmiennej lub listy 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 – Przykładowy Skrypt dla zmiennych</a:t>
            </a:r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971600" y="2566416"/>
            <a:ext cx="4803998" cy="172668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 smtClean="0"/>
              <a:t>Przykładowy skrypt pokazuje działanie bloczków danych: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 smtClean="0"/>
              <a:t>bloczek </a:t>
            </a:r>
            <a:r>
              <a:rPr lang="pl-PL" sz="1200" b="1" dirty="0" smtClean="0"/>
              <a:t>pokaż zmienną</a:t>
            </a:r>
            <a:r>
              <a:rPr lang="pl-PL" sz="1200" dirty="0" smtClean="0"/>
              <a:t> wyświetla zmienną i jej wartość na scenie,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 smtClean="0"/>
              <a:t>bloczek </a:t>
            </a:r>
            <a:r>
              <a:rPr lang="pl-PL" sz="1200" b="1" dirty="0" smtClean="0"/>
              <a:t>ustaw</a:t>
            </a:r>
            <a:r>
              <a:rPr lang="pl-PL" sz="1200" dirty="0" smtClean="0"/>
              <a:t> ustawia wartość zmiennej (można ustawić wartość lub skorzystać z bloczków </a:t>
            </a:r>
            <a:r>
              <a:rPr lang="pl-PL" sz="1200" b="1" dirty="0" smtClean="0"/>
              <a:t>wyrażeń</a:t>
            </a:r>
            <a:r>
              <a:rPr lang="pl-PL" sz="1200" dirty="0" smtClean="0"/>
              <a:t> i innych zmiennych),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/>
              <a:t>bloczek </a:t>
            </a:r>
            <a:r>
              <a:rPr lang="pl-PL" sz="1200" b="1" dirty="0" smtClean="0"/>
              <a:t>zmień</a:t>
            </a:r>
            <a:r>
              <a:rPr lang="pl-PL" sz="1200" dirty="0" smtClean="0"/>
              <a:t> dodaje do wartości zmiennej zadaną wartość </a:t>
            </a:r>
            <a:r>
              <a:rPr lang="pl-PL" sz="1200" dirty="0"/>
              <a:t>zmiennej (można ustawić wartość lub skorzystać z bloczków </a:t>
            </a:r>
            <a:r>
              <a:rPr lang="pl-PL" sz="1200" b="1" dirty="0"/>
              <a:t>wyrażeń</a:t>
            </a:r>
            <a:r>
              <a:rPr lang="pl-PL" sz="1200" dirty="0"/>
              <a:t> i innych </a:t>
            </a:r>
            <a:r>
              <a:rPr lang="pl-PL" sz="1200" dirty="0" smtClean="0"/>
              <a:t>zmiennych</a:t>
            </a:r>
            <a:r>
              <a:rPr lang="pl-PL" sz="1200" dirty="0"/>
              <a:t>)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pl-PL" sz="1200" dirty="0" smtClean="0"/>
          </a:p>
          <a:p>
            <a:pPr>
              <a:buFontTx/>
              <a:buChar char="-"/>
            </a:pPr>
            <a:endParaRPr lang="pl-PL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333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6416"/>
            <a:ext cx="2286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20878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057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92" y="4797152"/>
            <a:ext cx="212598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1064171" y="4671814"/>
            <a:ext cx="7137598" cy="36004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/>
              <a:t>Wygląd sceny po wykonaniu przykładowego skryptu przed każdym bloczkiem czekaj  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4182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 – Przykładowy Skrypt dla zmiennych</a:t>
            </a:r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681296" y="1709171"/>
            <a:ext cx="3951674" cy="199394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 smtClean="0"/>
              <a:t>Przykładowy skrypt pokazuje działanie bloczków danych: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 smtClean="0"/>
              <a:t>bloczek </a:t>
            </a:r>
            <a:r>
              <a:rPr lang="pl-PL" sz="1200" b="1" dirty="0" smtClean="0"/>
              <a:t>usuń</a:t>
            </a:r>
            <a:r>
              <a:rPr lang="pl-PL" sz="1200" dirty="0" smtClean="0"/>
              <a:t> usuwa wybrane elementy z listy,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 smtClean="0"/>
              <a:t>bloczek </a:t>
            </a:r>
            <a:r>
              <a:rPr lang="pl-PL" sz="1200" b="1" dirty="0" smtClean="0"/>
              <a:t>dodaj</a:t>
            </a:r>
            <a:r>
              <a:rPr lang="pl-PL" sz="1200" dirty="0" smtClean="0"/>
              <a:t> wartość (liczbową lub ciąg znaków) do listy,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/>
              <a:t>bloczek </a:t>
            </a:r>
            <a:r>
              <a:rPr lang="pl-PL" sz="1200" b="1" dirty="0" smtClean="0"/>
              <a:t>pokaż listę</a:t>
            </a:r>
            <a:r>
              <a:rPr lang="pl-PL" sz="1200" dirty="0" smtClean="0"/>
              <a:t> wyświetla na scenie aktualna listę,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200" dirty="0" smtClean="0"/>
              <a:t>bloczek </a:t>
            </a:r>
            <a:r>
              <a:rPr lang="pl-PL" sz="1200" b="1" dirty="0" smtClean="0"/>
              <a:t>długość</a:t>
            </a:r>
            <a:r>
              <a:rPr lang="pl-PL" sz="1200" dirty="0" smtClean="0"/>
              <a:t> podaje liczbę elementów przechowywanych na liście</a:t>
            </a:r>
            <a:endParaRPr lang="pl-PL" sz="1200" b="1" dirty="0"/>
          </a:p>
          <a:p>
            <a:pPr>
              <a:buClr>
                <a:schemeClr val="tx1"/>
              </a:buClr>
              <a:buFontTx/>
              <a:buChar char="-"/>
            </a:pPr>
            <a:endParaRPr lang="pl-PL" sz="1200" dirty="0" smtClean="0"/>
          </a:p>
          <a:p>
            <a:pPr>
              <a:buFontTx/>
              <a:buChar char="-"/>
            </a:pPr>
            <a:endParaRPr lang="pl-PL" sz="1200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716015" y="4671814"/>
            <a:ext cx="3485753" cy="91742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/>
              <a:t>Wygląd sceny po wykonaniu przykładowego skryptu po wprowadzeniu trzech uczniów   </a:t>
            </a:r>
            <a:endParaRPr lang="pl-PL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0" y="1628800"/>
            <a:ext cx="4229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" y="3703116"/>
            <a:ext cx="36957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8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 – pozostałe bloczki dotyczące listy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1767508" cy="431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1"/>
          <p:cNvSpPr txBox="1">
            <a:spLocks/>
          </p:cNvSpPr>
          <p:nvPr/>
        </p:nvSpPr>
        <p:spPr>
          <a:xfrm>
            <a:off x="681296" y="1412777"/>
            <a:ext cx="5474880" cy="410445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Tx/>
              <a:buChar char="-"/>
            </a:pPr>
            <a:r>
              <a:rPr lang="pl-PL" sz="1800" dirty="0" smtClean="0"/>
              <a:t>bloczek </a:t>
            </a:r>
            <a:r>
              <a:rPr lang="pl-PL" sz="1800" b="1" dirty="0" smtClean="0"/>
              <a:t>wstaw</a:t>
            </a:r>
            <a:r>
              <a:rPr lang="pl-PL" sz="1800" dirty="0" smtClean="0"/>
              <a:t> wstawia wartość na podaną pozycje wybranej listy,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800" dirty="0" smtClean="0"/>
              <a:t>bloczek </a:t>
            </a:r>
            <a:r>
              <a:rPr lang="pl-PL" sz="1800" b="1" dirty="0" smtClean="0"/>
              <a:t>zmień</a:t>
            </a:r>
            <a:r>
              <a:rPr lang="pl-PL" sz="1800" dirty="0" smtClean="0"/>
              <a:t> zmienia podany elementy listy wybranej listy,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800" dirty="0"/>
              <a:t>bloczek </a:t>
            </a:r>
            <a:r>
              <a:rPr lang="pl-PL" sz="1800" b="1" dirty="0" smtClean="0"/>
              <a:t>element</a:t>
            </a:r>
            <a:r>
              <a:rPr lang="pl-PL" sz="1800" dirty="0" smtClean="0"/>
              <a:t> pobiera wartość z podanego elementu wybranej listy,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800" dirty="0" smtClean="0"/>
              <a:t>bloczek </a:t>
            </a:r>
            <a:r>
              <a:rPr lang="pl-PL" sz="1800" b="1" dirty="0" smtClean="0"/>
              <a:t>zawiera</a:t>
            </a:r>
            <a:r>
              <a:rPr lang="pl-PL" sz="1800" dirty="0" smtClean="0"/>
              <a:t> sprawdza, czy na podanej liście znajduje się wartość,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pl-PL" sz="1800" dirty="0" smtClean="0"/>
              <a:t>bloczek </a:t>
            </a:r>
            <a:r>
              <a:rPr lang="pl-PL" sz="1800" b="1" dirty="0" smtClean="0"/>
              <a:t>ukryj listę </a:t>
            </a:r>
            <a:r>
              <a:rPr lang="pl-PL" sz="1800" dirty="0" smtClean="0"/>
              <a:t>powoduje usunięcie wyświetlania listy na scenie (to samo odznaczenie </a:t>
            </a:r>
            <a:r>
              <a:rPr lang="pl-PL" sz="1800" dirty="0" err="1" smtClean="0"/>
              <a:t>czeckbox’a</a:t>
            </a:r>
            <a:r>
              <a:rPr lang="pl-PL" sz="1800" dirty="0" smtClean="0"/>
              <a:t> przy </a:t>
            </a:r>
            <a:r>
              <a:rPr lang="pl-PL" sz="1800" dirty="0" err="1" smtClean="0"/>
              <a:t>liscie</a:t>
            </a:r>
            <a:r>
              <a:rPr lang="pl-PL" sz="1800" dirty="0" smtClean="0"/>
              <a:t>) </a:t>
            </a:r>
            <a:endParaRPr lang="pl-PL" sz="1800" dirty="0"/>
          </a:p>
          <a:p>
            <a:pPr>
              <a:buClr>
                <a:schemeClr val="tx1"/>
              </a:buClr>
              <a:buFontTx/>
              <a:buChar char="-"/>
            </a:pPr>
            <a:endParaRPr lang="pl-PL" sz="1800" dirty="0" smtClean="0"/>
          </a:p>
          <a:p>
            <a:pPr>
              <a:buFontTx/>
              <a:buChar char="-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3750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176464"/>
          </a:xfrm>
        </p:spPr>
        <p:txBody>
          <a:bodyPr/>
          <a:lstStyle/>
          <a:p>
            <a:r>
              <a:rPr lang="pl-PL" dirty="0"/>
              <a:t>W kategorii </a:t>
            </a:r>
            <a:r>
              <a:rPr lang="pl-PL" b="1" dirty="0"/>
              <a:t>Wyrażenia</a:t>
            </a:r>
            <a:r>
              <a:rPr lang="pl-PL" dirty="0"/>
              <a:t> zgrupowane są bloczki podstawowych działań arytmetycznych, operacji logicznych oraz różnych funkcji (zarówno arytmetycznych jak i na tekstach). Wszystkie bloczki tej kategorii są wykorzystywane jako argumenty do innych </a:t>
            </a:r>
            <a:r>
              <a:rPr lang="pl-PL" dirty="0" smtClean="0"/>
              <a:t>bloczków.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Wyrażenia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28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608" y="1484784"/>
            <a:ext cx="7344816" cy="1080120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 Bloczki czterech podstawowych operacji arytmetycznych (dodawanie, odejmowanie, mnożenie, dzielenie). W polach edycyjnych należy podać argumenty (mogą to być ręcznie wpisane liczby, wartość zmiennej lub wynik innego działania, a więc bloczki można zagnieżdżać). Zbudowane wyrażenie arytmetyczne należy wykorzystać jako argument innego bloczka, np. określenia wartości zmiennej, czy wyrażenia logicznego.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Wyrażenia – Opis bloczków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00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219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>
          <a:xfrm>
            <a:off x="395536" y="2708920"/>
            <a:ext cx="5544616" cy="5379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>
                <a:solidFill>
                  <a:srgbClr val="FF0000"/>
                </a:solidFill>
              </a:rPr>
              <a:t> Przykładowy skrypt (skrypt wymaga zdefiniowania zmiennych </a:t>
            </a:r>
            <a:r>
              <a:rPr lang="pl-PL" sz="1400" dirty="0" err="1" smtClean="0">
                <a:solidFill>
                  <a:srgbClr val="FF0000"/>
                </a:solidFill>
              </a:rPr>
              <a:t>I_składnik</a:t>
            </a:r>
            <a:r>
              <a:rPr lang="pl-PL" sz="1400" dirty="0" smtClean="0">
                <a:solidFill>
                  <a:srgbClr val="FF0000"/>
                </a:solidFill>
              </a:rPr>
              <a:t> i </a:t>
            </a:r>
            <a:r>
              <a:rPr lang="pl-PL" sz="1400" dirty="0" err="1" smtClean="0">
                <a:solidFill>
                  <a:srgbClr val="FF0000"/>
                </a:solidFill>
              </a:rPr>
              <a:t>II_składnik</a:t>
            </a:r>
            <a:r>
              <a:rPr lang="pl-PL" sz="1400" dirty="0" smtClean="0">
                <a:solidFill>
                  <a:srgbClr val="FF0000"/>
                </a:solidFill>
              </a:rPr>
              <a:t>)</a:t>
            </a:r>
            <a:endParaRPr lang="pl-PL" sz="1400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01" y="3543392"/>
            <a:ext cx="2663190" cy="12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9684"/>
            <a:ext cx="26289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82675"/>
            <a:ext cx="1034415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1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63688" y="1493188"/>
            <a:ext cx="7272808" cy="567660"/>
          </a:xfrm>
        </p:spPr>
        <p:txBody>
          <a:bodyPr/>
          <a:lstStyle/>
          <a:p>
            <a:pPr marL="0" indent="0">
              <a:buNone/>
            </a:pPr>
            <a:r>
              <a:rPr lang="pl-PL" sz="1200" dirty="0" smtClean="0"/>
              <a:t> Losuje liczbę z podanego zakresu. W polach edycyjnych należy podać dolny i górny zakres losowania. Bloczek należy wykorzystać jako argument innego bloczka. </a:t>
            </a:r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Wyrażenia – Opis bloczków</a:t>
            </a:r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1432293" y="2062004"/>
            <a:ext cx="7676211" cy="93801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/>
              <a:t>Bloczki porównania (mniejsze, równe, większe). W polach edycyjnych należy podać porównywane wartości. Można wpisać konkretne wartości w pola edycyjne, najczęściej jednym z argumentów jest wartość zmiennej lub wartość odczytywana przy pomocy innego bloczka (np. współrzędna położenia duszka na scenie). Bloczek jest wykorzystywany najczęściej w instrukcjach </a:t>
            </a:r>
            <a:r>
              <a:rPr lang="pl-PL" sz="1200" b="1" dirty="0"/>
              <a:t>jeżeli, powtarzaj aż, czekaj aż</a:t>
            </a:r>
            <a:r>
              <a:rPr lang="pl-PL" sz="1200" dirty="0"/>
              <a:t>.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171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8" y="2202954"/>
            <a:ext cx="704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8" y="3266316"/>
            <a:ext cx="1019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5832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685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62966" y="3235419"/>
            <a:ext cx="6814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Bloczki służące do budowania złożonych wyrażeń logicznych (koniunkcja – obydwa warunki są prawdziwe, alternatywa – jeden z warunków jest prawdziwy, negacja – zaprzeczenie). W pola argumentów należy wstawić pasujące bloczki zwracające wartości logiczne (prawda lub fałsz). Bloczki są wykorzystywane najczęściej w instrukcjach </a:t>
            </a:r>
            <a:r>
              <a:rPr lang="pl-PL" sz="1200" b="1" dirty="0" smtClean="0"/>
              <a:t>jeżeli, powtarzaj aż, czekaj aż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sp>
        <p:nvSpPr>
          <p:cNvPr id="5" name="Prostokąt 4"/>
          <p:cNvSpPr/>
          <p:nvPr/>
        </p:nvSpPr>
        <p:spPr>
          <a:xfrm>
            <a:off x="2195736" y="4173287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Bloczki </a:t>
            </a:r>
            <a:r>
              <a:rPr lang="pl-PL" sz="1200" dirty="0"/>
              <a:t>służący do </a:t>
            </a:r>
            <a:r>
              <a:rPr lang="pl-PL" sz="1200" dirty="0" smtClean="0"/>
              <a:t>operacji na ciągach znaków: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/>
              <a:t>połącz </a:t>
            </a:r>
            <a:r>
              <a:rPr lang="pl-PL" sz="1200" dirty="0" smtClean="0"/>
              <a:t>łączy dwa </a:t>
            </a:r>
            <a:r>
              <a:rPr lang="pl-PL" sz="1200" dirty="0"/>
              <a:t>napisów w </a:t>
            </a:r>
            <a:r>
              <a:rPr lang="pl-PL" sz="1200" dirty="0" smtClean="0"/>
              <a:t>jeden wykorzystywany </a:t>
            </a:r>
            <a:r>
              <a:rPr lang="pl-PL" sz="1200" dirty="0"/>
              <a:t>często jako argument w bloczkach </a:t>
            </a:r>
            <a:r>
              <a:rPr lang="pl-PL" sz="1200" b="1" dirty="0"/>
              <a:t>powiedz i </a:t>
            </a:r>
            <a:r>
              <a:rPr lang="pl-PL" sz="1200" b="1" dirty="0" smtClean="0"/>
              <a:t>pomyśl</a:t>
            </a:r>
            <a:r>
              <a:rPr lang="pl-PL" sz="1200" dirty="0" smtClean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/>
              <a:t>l</a:t>
            </a:r>
            <a:r>
              <a:rPr lang="pl-PL" sz="1200" b="1" dirty="0" smtClean="0"/>
              <a:t>itera</a:t>
            </a:r>
            <a:r>
              <a:rPr lang="pl-PL" sz="1200" dirty="0" smtClean="0"/>
              <a:t> służy do zwrócenia określonej litery z ciągu znaków,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/>
              <a:t>długość </a:t>
            </a:r>
            <a:r>
              <a:rPr lang="pl-PL" sz="1200" dirty="0" smtClean="0"/>
              <a:t>zwraca liczbę odpowiadającą liczbie znaków w podanym słowie </a:t>
            </a:r>
            <a:endParaRPr lang="pl-PL" sz="1200" dirty="0"/>
          </a:p>
        </p:txBody>
      </p:sp>
      <p:sp>
        <p:nvSpPr>
          <p:cNvPr id="18" name="Prostokąt 17"/>
          <p:cNvSpPr/>
          <p:nvPr/>
        </p:nvSpPr>
        <p:spPr>
          <a:xfrm>
            <a:off x="2338576" y="522920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Bloczki </a:t>
            </a:r>
            <a:r>
              <a:rPr lang="pl-PL" sz="1200" dirty="0"/>
              <a:t>służący do </a:t>
            </a:r>
            <a:r>
              <a:rPr lang="pl-PL" sz="1200" dirty="0" smtClean="0"/>
              <a:t>operacji arytmetycznych: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err="1" smtClean="0"/>
              <a:t>mod</a:t>
            </a:r>
            <a:r>
              <a:rPr lang="pl-PL" sz="1200" dirty="0" smtClean="0"/>
              <a:t> zwraca resztę </a:t>
            </a:r>
            <a:r>
              <a:rPr lang="pl-PL" sz="1200" dirty="0"/>
              <a:t>z dzielenia pierwszego argumentu przez drugi,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/>
              <a:t>zaokrąglij </a:t>
            </a:r>
            <a:r>
              <a:rPr lang="pl-PL" sz="1200" dirty="0" smtClean="0"/>
              <a:t>zwraca wartością zaokrągloną argumentu </a:t>
            </a:r>
            <a:r>
              <a:rPr lang="pl-PL" sz="1200" dirty="0"/>
              <a:t>do najbliższej liczby </a:t>
            </a:r>
            <a:r>
              <a:rPr lang="pl-PL" sz="1200" dirty="0" smtClean="0"/>
              <a:t>całkowitej.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/>
              <a:t>z</a:t>
            </a:r>
            <a:r>
              <a:rPr lang="pl-PL" sz="1200" b="1" dirty="0" smtClean="0"/>
              <a:t> </a:t>
            </a:r>
            <a:r>
              <a:rPr lang="pl-PL" sz="1200" dirty="0" smtClean="0"/>
              <a:t>zwraca wartość wybranej funkcji matematycznej dla podanego argumentu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1047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Wyrażenia – Opis bloczków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08798"/>
            <a:ext cx="2098576" cy="364018"/>
          </a:xfrm>
        </p:spPr>
        <p:txBody>
          <a:bodyPr/>
          <a:lstStyle/>
          <a:p>
            <a:r>
              <a:rPr lang="pl-PL" sz="1400" dirty="0" smtClean="0"/>
              <a:t>Przykładowy skrypt</a:t>
            </a:r>
            <a:endParaRPr lang="pl-PL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473456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6"/>
          <p:cNvSpPr txBox="1">
            <a:spLocks/>
          </p:cNvSpPr>
          <p:nvPr/>
        </p:nvSpPr>
        <p:spPr>
          <a:xfrm>
            <a:off x="5193372" y="1412776"/>
            <a:ext cx="3312368" cy="36401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Okno sceny dla skryptu</a:t>
            </a:r>
            <a:endParaRPr lang="pl-PL" sz="1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03102"/>
            <a:ext cx="1646873" cy="88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280410" cy="286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9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176464"/>
          </a:xfrm>
        </p:spPr>
        <p:txBody>
          <a:bodyPr/>
          <a:lstStyle/>
          <a:p>
            <a:r>
              <a:rPr lang="pl-PL" sz="2200" dirty="0" smtClean="0"/>
              <a:t>Bloczki z kategorii </a:t>
            </a:r>
            <a:r>
              <a:rPr lang="pl-PL" sz="2200" b="1" dirty="0" smtClean="0"/>
              <a:t>Więcej bloków</a:t>
            </a:r>
            <a:r>
              <a:rPr lang="pl-PL" sz="2200" dirty="0" smtClean="0"/>
              <a:t> służą do budowania własnych funkcji oraz włączania rozszerzeń sprzętowych. W dalszej części zostaną przedstawione tylko zasady budowania funkcji, jako środek do zastosowania zasady „dziel i rządź w programowaniu”, tzn. podziel skomplikowany problem na drobne problemy, a wtedy zadanie stanie się proste. Wykorzystanie funkcji pozwala na znaczne oszczędności w procesie programowania, bo raz napisana procedura może być wykorzystywana w tym samym programie lub innych programach (wykorzystanie schowka) </a:t>
            </a: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</a:t>
            </a:r>
            <a:r>
              <a:rPr lang="pl-PL" b="1" dirty="0" smtClean="0"/>
              <a:t>Więcej bloków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5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628800"/>
            <a:ext cx="6784652" cy="1440160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 smtClean="0"/>
              <a:t>Po wybraniu kategorii </a:t>
            </a:r>
            <a:r>
              <a:rPr lang="pl-PL" sz="1400" b="1" dirty="0" smtClean="0"/>
              <a:t>Więcej bloków</a:t>
            </a:r>
            <a:r>
              <a:rPr lang="pl-PL" sz="1400" dirty="0" smtClean="0"/>
              <a:t> w oknie bloczków widoczne są tylko dwa przyciski </a:t>
            </a:r>
            <a:r>
              <a:rPr lang="pl-PL" sz="1400" b="1" dirty="0" smtClean="0"/>
              <a:t>Utwórz blok</a:t>
            </a:r>
            <a:r>
              <a:rPr lang="pl-PL" sz="1400" dirty="0" smtClean="0"/>
              <a:t> i </a:t>
            </a:r>
            <a:r>
              <a:rPr lang="pl-PL" sz="1400" b="1" dirty="0" smtClean="0"/>
              <a:t>Dodaj rozszerzenie</a:t>
            </a:r>
            <a:r>
              <a:rPr lang="pl-PL" sz="1400" dirty="0" smtClean="0"/>
              <a:t>. Wybranie pierwszego z przycisków pozwala na definiowanie własnych bloków. Blok taki charakteryzuje się nazwą przez którą wywołujemy go w różnych miejscach programu oraz parametrami, jakie przekazujemy do niego w celu komunikacji z resztą programu. Dlatego po wybraniu tego przycisku musimy podać te parametry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</a:t>
            </a:r>
            <a:r>
              <a:rPr lang="pl-PL" b="1" dirty="0" smtClean="0"/>
              <a:t>Więcej bloków – </a:t>
            </a:r>
            <a:r>
              <a:rPr lang="pl-PL" dirty="0" smtClean="0"/>
              <a:t>tworzenie bloku 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77" y="1700808"/>
            <a:ext cx="1540193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95" y="3284984"/>
            <a:ext cx="3267075" cy="27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>
          <a:xfrm>
            <a:off x="395536" y="3284984"/>
            <a:ext cx="5040560" cy="122413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/>
              <a:t>Po wybraniu przycisku </a:t>
            </a:r>
            <a:r>
              <a:rPr lang="pl-PL" sz="1400" b="1" dirty="0" smtClean="0"/>
              <a:t>Więcej bloków</a:t>
            </a:r>
            <a:r>
              <a:rPr lang="pl-PL" sz="1400" dirty="0" smtClean="0"/>
              <a:t> wyświetla się okno  </a:t>
            </a:r>
            <a:r>
              <a:rPr lang="pl-PL" sz="1400" b="1" dirty="0" smtClean="0"/>
              <a:t>Nowy blok</a:t>
            </a:r>
            <a:r>
              <a:rPr lang="pl-PL" sz="1400" dirty="0" smtClean="0"/>
              <a:t> gdzie podajemy nazwę funkcji (u nas suma) a po rozwinięciu</a:t>
            </a:r>
            <a:r>
              <a:rPr lang="pl-PL" sz="1400" b="1" dirty="0" smtClean="0"/>
              <a:t> Opcje</a:t>
            </a:r>
            <a:r>
              <a:rPr lang="pl-PL" sz="1400" dirty="0" smtClean="0"/>
              <a:t> definiujemy parametry podając ich rodzaj: </a:t>
            </a:r>
            <a:r>
              <a:rPr lang="pl-PL" sz="1400" b="1" dirty="0" smtClean="0"/>
              <a:t>parametr liczbowy</a:t>
            </a:r>
            <a:r>
              <a:rPr lang="pl-PL" sz="1400" dirty="0" smtClean="0"/>
              <a:t>, </a:t>
            </a:r>
            <a:r>
              <a:rPr lang="pl-PL" sz="1400" b="1" dirty="0" smtClean="0"/>
              <a:t>parametr tekstowy</a:t>
            </a:r>
            <a:r>
              <a:rPr lang="pl-PL" sz="1400" dirty="0" smtClean="0"/>
              <a:t>, </a:t>
            </a:r>
            <a:r>
              <a:rPr lang="pl-PL" sz="1400" b="1" dirty="0" smtClean="0"/>
              <a:t>parametr logiczny</a:t>
            </a:r>
            <a:r>
              <a:rPr lang="pl-PL" sz="1400" dirty="0"/>
              <a:t> </a:t>
            </a:r>
            <a:r>
              <a:rPr lang="pl-PL" sz="1400" dirty="0" smtClean="0"/>
              <a:t>oraz </a:t>
            </a:r>
            <a:r>
              <a:rPr lang="pl-PL" sz="1400" b="1" dirty="0" smtClean="0"/>
              <a:t>etykieta tekstowa.</a:t>
            </a:r>
            <a:r>
              <a:rPr lang="pl-PL" sz="1400" dirty="0" smtClean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2561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51720" y="1268760"/>
            <a:ext cx="3528392" cy="1440160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 smtClean="0"/>
              <a:t>Po zdefiniowaniu bloku w kategorii </a:t>
            </a:r>
            <a:r>
              <a:rPr lang="pl-PL" sz="1400" b="1" dirty="0"/>
              <a:t>Więcej </a:t>
            </a:r>
            <a:r>
              <a:rPr lang="pl-PL" sz="1400" b="1" dirty="0" smtClean="0"/>
              <a:t>bloków </a:t>
            </a:r>
            <a:r>
              <a:rPr lang="pl-PL" sz="1400" dirty="0" smtClean="0"/>
              <a:t> wyświetlana jest nowa zdefiniowana nowa funkcja, a w oknie tworzenia skryptów można zdefiniować jej działanie. Nowy blok tworzy się jak inne skrypty przy użyciu omówionych wcześniej bloczków.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</a:t>
            </a:r>
            <a:r>
              <a:rPr lang="pl-PL" b="1" dirty="0" smtClean="0"/>
              <a:t>Więcej bloków – </a:t>
            </a:r>
            <a:r>
              <a:rPr lang="pl-PL" dirty="0" smtClean="0"/>
              <a:t>tworzenie bloku </a:t>
            </a:r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2798763" y="4797152"/>
            <a:ext cx="5256584" cy="122413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/>
              <a:t>W dalszej części zostanie zademonstrowany sposób pisania programu kalkulatora z czterema działaniami. W celu jego napisania zostaną zdefiniowanie dodatkowe bloki suma, różnica, iloraz, mnożenie oraz wyświetlanie. Definicję pokazano w oknie obok </a:t>
            </a:r>
            <a:endParaRPr lang="pl-PL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00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6" y="2852936"/>
            <a:ext cx="98012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486853" cy="42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2195736" y="3057637"/>
            <a:ext cx="2592288" cy="87541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400" dirty="0" smtClean="0"/>
              <a:t>Po prawej pokazano definicje zmiennych oraz list niezbędnych do działania programu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391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408798"/>
            <a:ext cx="4618856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pl-PL" dirty="0" smtClean="0"/>
              <a:t>Bloczki w kategorii </a:t>
            </a:r>
            <a:r>
              <a:rPr lang="pl-PL" b="1" dirty="0" smtClean="0"/>
              <a:t>PISAK</a:t>
            </a:r>
            <a:r>
              <a:rPr lang="pl-PL" dirty="0" smtClean="0"/>
              <a:t> pozwalają:</a:t>
            </a:r>
          </a:p>
          <a:p>
            <a:pPr>
              <a:buClrTx/>
              <a:buFontTx/>
              <a:buChar char="-"/>
            </a:pPr>
            <a:r>
              <a:rPr lang="pl-PL" dirty="0" smtClean="0"/>
              <a:t>na zaznaczanie po jakiej krzywej porusza się nasz duszek, w przypadku gdy aktywny jest bloczek „</a:t>
            </a:r>
            <a:r>
              <a:rPr lang="pl-PL" b="1" dirty="0" smtClean="0"/>
              <a:t>przyłóż pisak” </a:t>
            </a:r>
            <a:r>
              <a:rPr lang="pl-PL" dirty="0" smtClean="0"/>
              <a:t>przy czym można sterować kolorem i grubością pisaka</a:t>
            </a:r>
            <a:r>
              <a:rPr lang="pl-PL" b="1" dirty="0" smtClean="0"/>
              <a:t>,</a:t>
            </a:r>
          </a:p>
          <a:p>
            <a:pPr>
              <a:buClrTx/>
              <a:buFontTx/>
              <a:buChar char="-"/>
            </a:pPr>
            <a:r>
              <a:rPr lang="pl-PL" dirty="0" smtClean="0"/>
              <a:t>Stemplowanie duszka (tworzenie kopi duszka)</a:t>
            </a:r>
          </a:p>
          <a:p>
            <a:pPr>
              <a:buClrTx/>
              <a:buFontTx/>
              <a:buChar char="-"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w kategori</a:t>
            </a:r>
            <a:r>
              <a:rPr lang="pl-PL" dirty="0"/>
              <a:t>i</a:t>
            </a:r>
            <a:r>
              <a:rPr lang="pl-PL" dirty="0" smtClean="0"/>
              <a:t> </a:t>
            </a:r>
            <a:r>
              <a:rPr lang="pl-PL" b="1" dirty="0" smtClean="0"/>
              <a:t>PISAK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384376" cy="47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</a:t>
            </a:r>
            <a:r>
              <a:rPr lang="pl-PL" b="1" dirty="0" smtClean="0"/>
              <a:t>Więcej bloków –</a:t>
            </a:r>
            <a:r>
              <a:rPr lang="pl-PL" dirty="0" smtClean="0"/>
              <a:t> budowa skryptu głównego </a:t>
            </a:r>
            <a:endParaRPr lang="pl-P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4412"/>
            <a:ext cx="4533900" cy="482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04048" y="1556792"/>
            <a:ext cx="3851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Do poszczególnych zdefiniowanych własnych bloków odwołujemy się po nazwie, natomiast jako parametry wywołania przekazujemy zdefiniowane zmienne, ale możliwe też jest bezpośrednie przekazywania wartości do wywoływanych bloków własnych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9571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420888"/>
            <a:ext cx="4320480" cy="2232249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 smtClean="0"/>
              <a:t>Do właściwego działania konieczne jest zdefiniowanie bloków własnych programów. Obok pokazano konstrukcje poszczególnych bloków własnych. </a:t>
            </a:r>
          </a:p>
          <a:p>
            <a:pPr marL="0" indent="0">
              <a:buNone/>
            </a:pPr>
            <a:r>
              <a:rPr lang="pl-PL" sz="1400" dirty="0" smtClean="0"/>
              <a:t>Należy zwrócić uwagę, że we wszystkich blokach: mnożenia, dodawania, odejmowania i dzielenia użyty został blok własny wyświetlaj, który odpowiada za wyświetlania wyniku operacji.</a:t>
            </a:r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bloków własnych 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7413"/>
            <a:ext cx="3787140" cy="450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3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Całość okna skryptów programu kalkulatora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20815" cy="463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9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 działania skryptu </a:t>
            </a:r>
            <a:endParaRPr lang="pl-PL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87"/>
            <a:ext cx="3107055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3763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14049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9709"/>
            <a:ext cx="3113723" cy="164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080385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706880" cy="13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08798"/>
            <a:ext cx="5554960" cy="2164218"/>
          </a:xfrm>
        </p:spPr>
        <p:txBody>
          <a:bodyPr/>
          <a:lstStyle/>
          <a:p>
            <a:r>
              <a:rPr lang="pl-PL" sz="1400" dirty="0" smtClean="0"/>
              <a:t>Przykładowy skrypt: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wyczyść</a:t>
            </a:r>
            <a:r>
              <a:rPr lang="pl-PL" sz="1400" dirty="0" smtClean="0"/>
              <a:t> służy do wymazania wcześniejszych znaków pisaka,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ustaw kolor pisaka na</a:t>
            </a:r>
            <a:r>
              <a:rPr lang="pl-PL" sz="1400" dirty="0" smtClean="0"/>
              <a:t> ustawia kolor pisaka (aby zmienić kolor należy kliknąć lewym przyciskiem myszy a następnie na ekranie kliknąć lewym przyciskiem mysz dowolny element ekranu w żądanym kolorze),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przyłóż pisak</a:t>
            </a:r>
            <a:r>
              <a:rPr lang="pl-PL" sz="1400" dirty="0" smtClean="0"/>
              <a:t> powoduje rozpoczęcie rysowania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Skrypty z użyciem bloczków Pisaka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90675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74821"/>
            <a:ext cx="3171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67544" y="4653136"/>
            <a:ext cx="4248472" cy="118472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smtClean="0"/>
              <a:t>Efektem działania skryptu jest pokazanie drogi jaką przebył duszek z wykorzystaniem czerwonego pisaka.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646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08798"/>
            <a:ext cx="5554960" cy="2164218"/>
          </a:xfrm>
        </p:spPr>
        <p:txBody>
          <a:bodyPr/>
          <a:lstStyle/>
          <a:p>
            <a:r>
              <a:rPr lang="pl-PL" sz="1400" dirty="0" smtClean="0"/>
              <a:t>Przykładowy skrypt: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wyczyść</a:t>
            </a:r>
            <a:r>
              <a:rPr lang="pl-PL" sz="1400" dirty="0" smtClean="0"/>
              <a:t> służy do wymazania wcześniejszych znaków pisaka,</a:t>
            </a:r>
          </a:p>
          <a:p>
            <a:r>
              <a:rPr lang="pl-PL" sz="1400" dirty="0" smtClean="0"/>
              <a:t>- </a:t>
            </a:r>
            <a:r>
              <a:rPr lang="pl-PL" sz="1400" dirty="0"/>
              <a:t>bloczek </a:t>
            </a:r>
            <a:r>
              <a:rPr lang="pl-PL" sz="1400" b="1" dirty="0"/>
              <a:t>ustaw </a:t>
            </a:r>
            <a:r>
              <a:rPr lang="pl-PL" sz="1400" b="1" dirty="0" smtClean="0"/>
              <a:t>rozmiar </a:t>
            </a:r>
            <a:r>
              <a:rPr lang="pl-PL" sz="1400" b="1" dirty="0"/>
              <a:t>pisaka na</a:t>
            </a:r>
            <a:r>
              <a:rPr lang="pl-PL" sz="1400" dirty="0"/>
              <a:t> ustawia </a:t>
            </a:r>
            <a:r>
              <a:rPr lang="pl-PL" sz="1400" dirty="0" smtClean="0"/>
              <a:t>rozmiar </a:t>
            </a:r>
            <a:r>
              <a:rPr lang="pl-PL" sz="1400" dirty="0"/>
              <a:t>pisaka </a:t>
            </a:r>
            <a:endParaRPr lang="pl-PL" sz="1400" dirty="0" smtClean="0"/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ustaw kolor pisaka na</a:t>
            </a:r>
            <a:r>
              <a:rPr lang="pl-PL" sz="1400" dirty="0" smtClean="0"/>
              <a:t> ustawia kolor pisaka,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przyłóż pisak</a:t>
            </a:r>
            <a:r>
              <a:rPr lang="pl-PL" sz="1400" dirty="0" smtClean="0"/>
              <a:t> powoduje rozpoczęcie rysowania,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podnieść pisak</a:t>
            </a:r>
            <a:r>
              <a:rPr lang="pl-PL" sz="1400" dirty="0" smtClean="0"/>
              <a:t> powoduje przerwanie rysowania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Skrypty z użyciem bloczków Pisaka</a:t>
            </a:r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67544" y="4653136"/>
            <a:ext cx="4248472" cy="118472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smtClean="0"/>
              <a:t>Efektem działania skryptu jest pokazanie drogi jaką przebył duszek z wykorzystaniem czerwonego pisaka przerywanego.</a:t>
            </a:r>
            <a:endParaRPr lang="pl-P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057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97799"/>
            <a:ext cx="386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8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08798"/>
            <a:ext cx="5554960" cy="2164218"/>
          </a:xfrm>
        </p:spPr>
        <p:txBody>
          <a:bodyPr/>
          <a:lstStyle/>
          <a:p>
            <a:r>
              <a:rPr lang="pl-PL" sz="1400" dirty="0" smtClean="0"/>
              <a:t>Przykładowy skrypt: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wyczyść</a:t>
            </a:r>
            <a:r>
              <a:rPr lang="pl-PL" sz="1400" dirty="0" smtClean="0"/>
              <a:t> służy do wymazania wcześniejszych znaków pisaka,</a:t>
            </a:r>
          </a:p>
          <a:p>
            <a:r>
              <a:rPr lang="pl-PL" sz="1400" dirty="0" smtClean="0"/>
              <a:t>- </a:t>
            </a:r>
            <a:r>
              <a:rPr lang="pl-PL" sz="1400" dirty="0"/>
              <a:t>bloczek </a:t>
            </a:r>
            <a:r>
              <a:rPr lang="pl-PL" sz="1400" b="1" dirty="0"/>
              <a:t>ustaw </a:t>
            </a:r>
            <a:r>
              <a:rPr lang="pl-PL" sz="1400" b="1" dirty="0" smtClean="0"/>
              <a:t>rozmiar </a:t>
            </a:r>
            <a:r>
              <a:rPr lang="pl-PL" sz="1400" b="1" dirty="0"/>
              <a:t>pisaka na</a:t>
            </a:r>
            <a:r>
              <a:rPr lang="pl-PL" sz="1400" dirty="0"/>
              <a:t> ustawia </a:t>
            </a:r>
            <a:r>
              <a:rPr lang="pl-PL" sz="1400" dirty="0" smtClean="0"/>
              <a:t>rozmiar </a:t>
            </a:r>
            <a:r>
              <a:rPr lang="pl-PL" sz="1400" dirty="0"/>
              <a:t>pisaka </a:t>
            </a:r>
            <a:endParaRPr lang="pl-PL" sz="1400" dirty="0" smtClean="0"/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ustaw kolor pisaka na</a:t>
            </a:r>
            <a:r>
              <a:rPr lang="pl-PL" sz="1400" dirty="0" smtClean="0"/>
              <a:t> ustawia kolor pisaka,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przyłóż pisak</a:t>
            </a:r>
            <a:r>
              <a:rPr lang="pl-PL" sz="1400" dirty="0" smtClean="0"/>
              <a:t> powoduje rozpoczęcie rysowania,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podnieść pisak</a:t>
            </a:r>
            <a:r>
              <a:rPr lang="pl-PL" sz="1400" dirty="0" smtClean="0"/>
              <a:t> powoduje przerwanie rysowania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zmień kolor pisaka</a:t>
            </a:r>
            <a:r>
              <a:rPr lang="pl-PL" sz="1400" dirty="0" smtClean="0"/>
              <a:t> powoduje zmianę koloru od czerwonego do niebieskiego</a:t>
            </a:r>
          </a:p>
          <a:p>
            <a:r>
              <a:rPr lang="pl-PL" sz="1400" dirty="0" smtClean="0"/>
              <a:t>- </a:t>
            </a:r>
            <a:r>
              <a:rPr lang="pl-PL" sz="1400" dirty="0"/>
              <a:t>bloczek </a:t>
            </a:r>
            <a:r>
              <a:rPr lang="pl-PL" sz="1400" b="1" dirty="0"/>
              <a:t>zmień </a:t>
            </a:r>
            <a:r>
              <a:rPr lang="pl-PL" sz="1400" b="1" dirty="0" smtClean="0"/>
              <a:t>rozmiar </a:t>
            </a:r>
            <a:r>
              <a:rPr lang="pl-PL" sz="1400" b="1" dirty="0"/>
              <a:t>pisaka</a:t>
            </a:r>
            <a:r>
              <a:rPr lang="pl-PL" sz="1400" dirty="0"/>
              <a:t> powoduje zmianę </a:t>
            </a:r>
            <a:r>
              <a:rPr lang="pl-PL" sz="1400" dirty="0" smtClean="0"/>
              <a:t>grubości pisaka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Skrypty z użyciem bloczków Pisaka</a:t>
            </a:r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67544" y="4653136"/>
            <a:ext cx="4248472" cy="118472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Efektem działania skryptu jest pokazanie drogi jaką przebył duszek z wykorzystaniem czerwonego pisaka przerywanego zmieniający kolor i grubość.</a:t>
            </a:r>
            <a:endParaRPr lang="pl-PL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8349"/>
            <a:ext cx="2171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638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7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08798"/>
            <a:ext cx="5554960" cy="2164218"/>
          </a:xfrm>
        </p:spPr>
        <p:txBody>
          <a:bodyPr/>
          <a:lstStyle/>
          <a:p>
            <a:r>
              <a:rPr lang="pl-PL" sz="1400" dirty="0" smtClean="0"/>
              <a:t>Przykładowy skrypt: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wyczyść</a:t>
            </a:r>
            <a:r>
              <a:rPr lang="pl-PL" sz="1400" dirty="0" smtClean="0"/>
              <a:t> służy do wymazania wcześniejszych znaków pisaka,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stempluj</a:t>
            </a:r>
            <a:r>
              <a:rPr lang="pl-PL" sz="1400" dirty="0" smtClean="0"/>
              <a:t> zostawia ślad duszka w miejscu w którym się on znajdował na ekranie</a:t>
            </a:r>
          </a:p>
          <a:p>
            <a:r>
              <a:rPr lang="pl-PL" sz="1400" dirty="0" smtClean="0"/>
              <a:t>- </a:t>
            </a:r>
            <a:r>
              <a:rPr lang="pl-PL" sz="1400" dirty="0"/>
              <a:t>bloczek </a:t>
            </a:r>
            <a:r>
              <a:rPr lang="pl-PL" sz="1400" b="1" dirty="0"/>
              <a:t>ustaw </a:t>
            </a:r>
            <a:r>
              <a:rPr lang="pl-PL" sz="1400" b="1" dirty="0" smtClean="0"/>
              <a:t>rozmiar </a:t>
            </a:r>
            <a:r>
              <a:rPr lang="pl-PL" sz="1400" b="1" dirty="0"/>
              <a:t>pisaka na</a:t>
            </a:r>
            <a:r>
              <a:rPr lang="pl-PL" sz="1400" dirty="0"/>
              <a:t> ustawia </a:t>
            </a:r>
            <a:r>
              <a:rPr lang="pl-PL" sz="1400" dirty="0" smtClean="0"/>
              <a:t>rozmiar </a:t>
            </a:r>
            <a:r>
              <a:rPr lang="pl-PL" sz="1400" dirty="0"/>
              <a:t>pisaka </a:t>
            </a:r>
            <a:endParaRPr lang="pl-PL" sz="1400" dirty="0" smtClean="0"/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ustaw kolor pisaka na</a:t>
            </a:r>
            <a:r>
              <a:rPr lang="pl-PL" sz="1400" dirty="0" smtClean="0"/>
              <a:t> ustawia kolor pisaka,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przyłóż pisak</a:t>
            </a:r>
            <a:r>
              <a:rPr lang="pl-PL" sz="1400" dirty="0" smtClean="0"/>
              <a:t> powoduje rozpoczęcie rysowania,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podnieść pisak</a:t>
            </a:r>
            <a:r>
              <a:rPr lang="pl-PL" sz="1400" dirty="0" smtClean="0"/>
              <a:t> powoduje przerwanie rysowania</a:t>
            </a:r>
          </a:p>
          <a:p>
            <a:r>
              <a:rPr lang="pl-PL" sz="1400" dirty="0" smtClean="0"/>
              <a:t>- bloczek </a:t>
            </a:r>
            <a:r>
              <a:rPr lang="pl-PL" sz="1400" b="1" dirty="0" smtClean="0"/>
              <a:t>zmień kolor pisaka</a:t>
            </a:r>
            <a:r>
              <a:rPr lang="pl-PL" sz="1400" dirty="0" smtClean="0"/>
              <a:t> powoduje zmianę koloru od czerwonego do niebieskiego</a:t>
            </a:r>
          </a:p>
          <a:p>
            <a:r>
              <a:rPr lang="pl-PL" sz="1400" dirty="0" smtClean="0"/>
              <a:t>- </a:t>
            </a:r>
            <a:r>
              <a:rPr lang="pl-PL" sz="1400" dirty="0"/>
              <a:t>bloczek </a:t>
            </a:r>
            <a:r>
              <a:rPr lang="pl-PL" sz="1400" b="1" dirty="0"/>
              <a:t>zmień </a:t>
            </a:r>
            <a:r>
              <a:rPr lang="pl-PL" sz="1400" b="1" dirty="0" smtClean="0"/>
              <a:t>rozmiar </a:t>
            </a:r>
            <a:r>
              <a:rPr lang="pl-PL" sz="1400" b="1" dirty="0"/>
              <a:t>pisaka</a:t>
            </a:r>
            <a:r>
              <a:rPr lang="pl-PL" sz="1400" dirty="0"/>
              <a:t> powoduje zmianę </a:t>
            </a:r>
            <a:r>
              <a:rPr lang="pl-PL" sz="1400" dirty="0" smtClean="0"/>
              <a:t>grubości pisaka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Skrypty z użyciem bloczków Pisaka</a:t>
            </a:r>
            <a:endParaRPr lang="pl-PL" dirty="0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67544" y="4941932"/>
            <a:ext cx="4248472" cy="118472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Efektem działania skryptu jest pokazanie drogi jaką przebył duszek z wykorzystaniem czerwonego pisaka przerywanego zmieniający kolor i grubość z zaznaczeniem jego pozycji początkowej.</a:t>
            </a:r>
            <a:endParaRPr lang="pl-PL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15214"/>
            <a:ext cx="21050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44" y="4941168"/>
            <a:ext cx="3838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176464"/>
          </a:xfrm>
        </p:spPr>
        <p:txBody>
          <a:bodyPr/>
          <a:lstStyle/>
          <a:p>
            <a:r>
              <a:rPr lang="pl-PL" sz="2000" dirty="0"/>
              <a:t>Kategoria </a:t>
            </a:r>
            <a:r>
              <a:rPr lang="pl-PL" sz="2000" b="1" dirty="0"/>
              <a:t>Dane</a:t>
            </a:r>
            <a:r>
              <a:rPr lang="pl-PL" sz="2000" dirty="0"/>
              <a:t> zawiera przyciski do tworzenia </a:t>
            </a:r>
            <a:r>
              <a:rPr lang="pl-PL" sz="2000" dirty="0" smtClean="0"/>
              <a:t>zmiennych i list. </a:t>
            </a:r>
            <a:r>
              <a:rPr lang="pl-PL" sz="2000" dirty="0"/>
              <a:t>Po utworzeniu własnych </a:t>
            </a:r>
            <a:r>
              <a:rPr lang="pl-PL" sz="2000" dirty="0" smtClean="0"/>
              <a:t>zmiennych i list wyświetlają </a:t>
            </a:r>
            <a:r>
              <a:rPr lang="pl-PL" sz="2000" dirty="0"/>
              <a:t>się bloczki do ich modyfikowania oraz wykorzystania wartości. Zmienne </a:t>
            </a:r>
            <a:r>
              <a:rPr lang="pl-PL" sz="2000" dirty="0" smtClean="0"/>
              <a:t>i listy umożliwiają </a:t>
            </a:r>
            <a:r>
              <a:rPr lang="pl-PL" sz="2000" dirty="0"/>
              <a:t>przechowywanie </a:t>
            </a:r>
            <a:r>
              <a:rPr lang="pl-PL" sz="2000" dirty="0" smtClean="0"/>
              <a:t>pojedynczych danych i list danych (mogą to być liczby lub ciągi znaków). Należy zwrócić uwagę by nazwy zmiennych i list miały nazwy pozwalające na łatwe określenie jakie dane przechowują np.:</a:t>
            </a:r>
          </a:p>
          <a:p>
            <a:pPr lvl="1">
              <a:buClr>
                <a:schemeClr val="tx1"/>
              </a:buClr>
            </a:pPr>
            <a:r>
              <a:rPr lang="pl-PL" sz="1600" dirty="0" err="1" smtClean="0"/>
              <a:t>bok_prostokąta</a:t>
            </a:r>
            <a:r>
              <a:rPr lang="pl-PL" sz="1600" dirty="0" smtClean="0"/>
              <a:t> (poprawna nazwa zmiennej dla przechowywania długości boku prostokąta),</a:t>
            </a:r>
          </a:p>
          <a:p>
            <a:pPr lvl="1">
              <a:buClr>
                <a:schemeClr val="tx1"/>
              </a:buClr>
            </a:pPr>
            <a:r>
              <a:rPr lang="pl-PL" sz="1600" dirty="0" smtClean="0"/>
              <a:t>x (nie poprawna nazwa zmiennej dla przechowywania długości boku prostokąta, czytając skrypt trzeba będzie rozpoznawać do czego służy ta zmienna z kontekstu).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84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628800"/>
            <a:ext cx="4618856" cy="508034"/>
          </a:xfrm>
        </p:spPr>
        <p:txBody>
          <a:bodyPr/>
          <a:lstStyle/>
          <a:p>
            <a:r>
              <a:rPr lang="pl-PL" sz="1400" dirty="0" smtClean="0"/>
              <a:t>Bloczki dane przed zdefiniowanej pierwszej zmiennej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 – Tworzenie zmiennych i list</a:t>
            </a:r>
            <a:endParaRPr lang="pl-PL" dirty="0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539552" y="4509120"/>
            <a:ext cx="4618856" cy="50803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Okno wyświetlane po wybraniu przycisku </a:t>
            </a:r>
            <a:r>
              <a:rPr lang="pl-PL" sz="1400" b="1" dirty="0" smtClean="0"/>
              <a:t>Utwórz zmienną</a:t>
            </a:r>
            <a:r>
              <a:rPr lang="pl-PL" sz="1400" dirty="0" smtClean="0"/>
              <a:t> </a:t>
            </a:r>
            <a:endParaRPr lang="pl-PL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18" y="1484784"/>
            <a:ext cx="180357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3" y="3645024"/>
            <a:ext cx="37151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03648" y="1484784"/>
            <a:ext cx="4618856" cy="508034"/>
          </a:xfrm>
        </p:spPr>
        <p:txBody>
          <a:bodyPr/>
          <a:lstStyle/>
          <a:p>
            <a:r>
              <a:rPr lang="pl-PL" sz="1400" dirty="0" smtClean="0"/>
              <a:t>Bloczki dane zdefiniowaniu dwóch </a:t>
            </a:r>
            <a:r>
              <a:rPr lang="pl-PL" sz="1400" dirty="0" err="1" smtClean="0"/>
              <a:t>zmienych</a:t>
            </a:r>
            <a:r>
              <a:rPr lang="pl-PL" sz="1400" dirty="0" smtClean="0"/>
              <a:t> (</a:t>
            </a:r>
            <a:r>
              <a:rPr lang="pl-PL" sz="1400" dirty="0" err="1" smtClean="0"/>
              <a:t>Pozycja_X</a:t>
            </a:r>
            <a:r>
              <a:rPr lang="pl-PL" sz="1400" dirty="0" smtClean="0"/>
              <a:t> i </a:t>
            </a:r>
            <a:r>
              <a:rPr lang="pl-PL" sz="1400" dirty="0" err="1" smtClean="0"/>
              <a:t>Pozycja_Y</a:t>
            </a:r>
            <a:r>
              <a:rPr lang="pl-PL" sz="1400" dirty="0" smtClean="0"/>
              <a:t>) oraz listy (Uczniowie)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Bloczki Dane – rodzaje bloczków, użycie </a:t>
            </a:r>
            <a:r>
              <a:rPr lang="pl-PL" dirty="0" err="1" smtClean="0"/>
              <a:t>checkbox’ów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1767508" cy="431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53365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ymbol zastępczy zawartości 1"/>
          <p:cNvSpPr txBox="1">
            <a:spLocks/>
          </p:cNvSpPr>
          <p:nvPr/>
        </p:nvSpPr>
        <p:spPr>
          <a:xfrm>
            <a:off x="611560" y="3356992"/>
            <a:ext cx="2088232" cy="201622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Scena po zaznaczeni </a:t>
            </a:r>
            <a:r>
              <a:rPr lang="pl-PL" sz="1400" dirty="0" err="1" smtClean="0"/>
              <a:t>checkbox’ów</a:t>
            </a:r>
            <a:r>
              <a:rPr lang="pl-PL" sz="1400" dirty="0" smtClean="0"/>
              <a:t> przy nazwach zmiennych i przy liście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66198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Niestandardowy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7649</TotalTime>
  <Words>1518</Words>
  <Application>Microsoft Office PowerPoint</Application>
  <PresentationFormat>Pokaz na ekranie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Przejrzystość</vt:lpstr>
      <vt:lpstr>PrACA ZE SCRATCH II</vt:lpstr>
      <vt:lpstr>Bloczki w kategorii PISAK</vt:lpstr>
      <vt:lpstr>Skrypty z użyciem bloczków Pisaka</vt:lpstr>
      <vt:lpstr>Skrypty z użyciem bloczków Pisaka</vt:lpstr>
      <vt:lpstr>Skrypty z użyciem bloczków Pisaka</vt:lpstr>
      <vt:lpstr>Skrypty z użyciem bloczków Pisaka</vt:lpstr>
      <vt:lpstr>Bloczki Dane</vt:lpstr>
      <vt:lpstr>Bloczki Dane – Tworzenie zmiennych i list</vt:lpstr>
      <vt:lpstr>Bloczki Dane – rodzaje bloczków, użycie checkbox’ów</vt:lpstr>
      <vt:lpstr>Bloczki Dane – Przykładowy Skrypt dla zmiennych</vt:lpstr>
      <vt:lpstr>Bloczki Dane – Przykładowy Skrypt dla zmiennych</vt:lpstr>
      <vt:lpstr>Bloczki Dane – pozostałe bloczki dotyczące listy</vt:lpstr>
      <vt:lpstr>Bloczki Wyrażenia </vt:lpstr>
      <vt:lpstr>Bloczki Wyrażenia – Opis bloczków</vt:lpstr>
      <vt:lpstr>Bloczki Wyrażenia – Opis bloczków</vt:lpstr>
      <vt:lpstr>Bloczki Wyrażenia – Opis bloczków</vt:lpstr>
      <vt:lpstr>Bloczki Więcej bloków </vt:lpstr>
      <vt:lpstr>Bloczki Więcej bloków – tworzenie bloku </vt:lpstr>
      <vt:lpstr>Bloczki Więcej bloków – tworzenie bloku </vt:lpstr>
      <vt:lpstr>Bloczki Więcej bloków – budowa skryptu głównego </vt:lpstr>
      <vt:lpstr>Definicja bloków własnych </vt:lpstr>
      <vt:lpstr>Całość okna skryptów programu kalkulatora </vt:lpstr>
      <vt:lpstr>Wynik działania skryptu 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PRZECIWDZIAŁANIE WYKLUCZENIU CYFROWEMU</dc:title>
  <dc:creator>Marcin</dc:creator>
  <cp:lastModifiedBy>Wiesław Stręciwilk</cp:lastModifiedBy>
  <cp:revision>783</cp:revision>
  <cp:lastPrinted>2013-08-19T14:56:29Z</cp:lastPrinted>
  <dcterms:created xsi:type="dcterms:W3CDTF">2013-08-05T11:43:04Z</dcterms:created>
  <dcterms:modified xsi:type="dcterms:W3CDTF">2018-11-06T23:26:45Z</dcterms:modified>
</cp:coreProperties>
</file>