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70" r:id="rId14"/>
    <p:sldId id="271" r:id="rId15"/>
    <p:sldId id="272" r:id="rId16"/>
    <p:sldId id="288" r:id="rId17"/>
    <p:sldId id="273" r:id="rId18"/>
    <p:sldId id="274" r:id="rId19"/>
    <p:sldId id="275" r:id="rId20"/>
    <p:sldId id="276" r:id="rId21"/>
    <p:sldId id="277" r:id="rId22"/>
    <p:sldId id="278" r:id="rId23"/>
    <p:sldId id="289" r:id="rId24"/>
    <p:sldId id="279" r:id="rId25"/>
    <p:sldId id="280" r:id="rId26"/>
    <p:sldId id="281" r:id="rId27"/>
    <p:sldId id="290" r:id="rId28"/>
    <p:sldId id="282" r:id="rId29"/>
    <p:sldId id="283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8" autoAdjust="0"/>
    <p:restoredTop sz="86391" autoAdjust="0"/>
  </p:normalViewPr>
  <p:slideViewPr>
    <p:cSldViewPr>
      <p:cViewPr varScale="1">
        <p:scale>
          <a:sx n="114" d="100"/>
          <a:sy n="114" d="100"/>
        </p:scale>
        <p:origin x="21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120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otatek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28506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05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53171" y="350100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cxnSp>
        <p:nvCxnSpPr>
          <p:cNvPr id="11" name="Straight Connector 7"/>
          <p:cNvCxnSpPr/>
          <p:nvPr userDrawn="1"/>
        </p:nvCxnSpPr>
        <p:spPr>
          <a:xfrm>
            <a:off x="0" y="3398520"/>
            <a:ext cx="9147912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 userDrawn="1"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6333767" y="5114378"/>
            <a:ext cx="2692179" cy="1081073"/>
            <a:chOff x="6333767" y="5114378"/>
            <a:chExt cx="2692179" cy="1081073"/>
          </a:xfrm>
        </p:grpSpPr>
        <p:sp>
          <p:nvSpPr>
            <p:cNvPr id="17" name="Łuk blokowy 16"/>
            <p:cNvSpPr/>
            <p:nvPr userDrawn="1"/>
          </p:nvSpPr>
          <p:spPr>
            <a:xfrm rot="20645388">
              <a:off x="7065892" y="5114378"/>
              <a:ext cx="1960054" cy="771555"/>
            </a:xfrm>
            <a:prstGeom prst="blockArc">
              <a:avLst>
                <a:gd name="adj1" fmla="val 13030408"/>
                <a:gd name="adj2" fmla="val 3591594"/>
                <a:gd name="adj3" fmla="val 11375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endParaRPr>
            </a:p>
          </p:txBody>
        </p:sp>
        <p:sp>
          <p:nvSpPr>
            <p:cNvPr id="18" name="Łuk blokowy 17"/>
            <p:cNvSpPr/>
            <p:nvPr userDrawn="1"/>
          </p:nvSpPr>
          <p:spPr>
            <a:xfrm rot="21437451">
              <a:off x="6333767" y="5406504"/>
              <a:ext cx="1916497" cy="788947"/>
            </a:xfrm>
            <a:prstGeom prst="blockArc">
              <a:avLst>
                <a:gd name="adj1" fmla="val 15367477"/>
                <a:gd name="adj2" fmla="val 3439210"/>
                <a:gd name="adj3" fmla="val 5907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19" name="Łuk blokowy 18"/>
            <p:cNvSpPr/>
            <p:nvPr userDrawn="1"/>
          </p:nvSpPr>
          <p:spPr>
            <a:xfrm rot="12450464">
              <a:off x="6772668" y="5254025"/>
              <a:ext cx="1481328" cy="556220"/>
            </a:xfrm>
            <a:prstGeom prst="blockArc">
              <a:avLst>
                <a:gd name="adj1" fmla="val 15305545"/>
                <a:gd name="adj2" fmla="val 2589577"/>
                <a:gd name="adj3" fmla="val 9716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571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8" y="93225"/>
            <a:ext cx="4568838" cy="52404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 userDrawn="1"/>
        </p:nvSpPr>
        <p:spPr>
          <a:xfrm>
            <a:off x="2074987" y="617267"/>
            <a:ext cx="5004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Programista z klasą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79510" y="6263189"/>
            <a:ext cx="891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współfinasowany ze środków Europejskiego Funduszu Rozwoju Regionalnego,</a:t>
            </a:r>
          </a:p>
          <a:p>
            <a:pPr algn="ctr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Programu Operacyjnego Polska Cyfrowa, w ramach Osi priorytetowej III Cyfrowe kompetencje społeczeństwa, </a:t>
            </a:r>
          </a:p>
          <a:p>
            <a:pPr algn="ctr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3.2 Innowacyjne rozwiązania na rzecz aktywizacji cyfrowej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798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" name="Picture 4" descr="address book, contacts icon">
            <a:extLst>
              <a:ext uri="{FF2B5EF4-FFF2-40B4-BE49-F238E27FC236}">
                <a16:creationId xmlns:a16="http://schemas.microsoft.com/office/drawing/2014/main" id="{2753FD78-1309-433B-9552-590CA8205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E12DD8F8-E3E4-4015-9D6C-9F41D6ADA2FB}"/>
              </a:ext>
            </a:extLst>
          </p:cNvPr>
          <p:cNvSpPr/>
          <p:nvPr userDrawn="1"/>
        </p:nvSpPr>
        <p:spPr>
          <a:xfrm>
            <a:off x="412304" y="56547"/>
            <a:ext cx="5311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</a:rPr>
              <a:t>Programista z klasą – szkolenia dla nauczycieli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ytuł 6">
            <a:extLst>
              <a:ext uri="{FF2B5EF4-FFF2-40B4-BE49-F238E27FC236}">
                <a16:creationId xmlns:a16="http://schemas.microsoft.com/office/drawing/2014/main" id="{6A0590C4-BA40-46A2-B2AB-B221B0BA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938"/>
            <a:ext cx="9144000" cy="7498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80" y="26994"/>
            <a:ext cx="2645867" cy="303479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 userDrawn="1"/>
        </p:nvSpPr>
        <p:spPr>
          <a:xfrm>
            <a:off x="107504" y="6285598"/>
            <a:ext cx="891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współfinasowany ze środków Europejskiego Funduszu Rozwoju Regionalnego,</a:t>
            </a:r>
          </a:p>
          <a:p>
            <a:pPr algn="ctr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Programu Operacyjnego Polska Cyfrowa, w ramach Osi priorytetowej III Cyfrowe kompetencje społeczeństwa, </a:t>
            </a:r>
          </a:p>
          <a:p>
            <a:pPr algn="ctr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3.2 Innowacyjne rozwiązania na rzecz aktywizacji cyfrowej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85800" y="3505200"/>
            <a:ext cx="78466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l-PL" dirty="0"/>
              <a:t>Materiały dydaktyczne cz. III – opis bloków programu </a:t>
            </a:r>
            <a:r>
              <a:rPr lang="pl-PL" dirty="0" err="1"/>
              <a:t>Scratch</a:t>
            </a:r>
            <a:r>
              <a:rPr lang="pl-PL" dirty="0"/>
              <a:t> oraz pierwsze samodzielne projekty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Praca ze </a:t>
            </a:r>
            <a:r>
              <a:rPr lang="pl-PL" dirty="0" err="1"/>
              <a:t>Scratch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656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A390CBA-A23D-489F-9648-1B87E0258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5040560" cy="3206216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B16BF406-2D7C-492A-90A8-278C99B3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Edycja scen</a:t>
            </a:r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399D276-E224-4D9E-B534-2B735AB15A94}"/>
              </a:ext>
            </a:extLst>
          </p:cNvPr>
          <p:cNvSpPr txBox="1"/>
          <p:nvPr/>
        </p:nvSpPr>
        <p:spPr>
          <a:xfrm>
            <a:off x="2051720" y="141277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Tworząc prostokąt wielkości całej sceny oraz wypełniając go odpowiednim cieniowaniem z kolorem możemy uzyskać pożądany efekt – w tym przypadku efekt nieba.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450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9A4BB0-79DC-49C7-932B-6A04A0B2A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752528" cy="30825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B16BF406-2D7C-492A-90A8-278C99B3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Edycja scen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6EF51BD-44B9-42AA-AEEE-0686111FD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63347"/>
            <a:ext cx="3407327" cy="257851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2F2610A-0FD0-4B70-9C74-8418289AE3DD}"/>
              </a:ext>
            </a:extLst>
          </p:cNvPr>
          <p:cNvSpPr txBox="1"/>
          <p:nvPr/>
        </p:nvSpPr>
        <p:spPr>
          <a:xfrm>
            <a:off x="4932040" y="162880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Następnie tworzymy kolejne prostokąty, których część chowamy poza sceną, tak aby wyświetlić tylko pożądany element. </a:t>
            </a:r>
            <a:endParaRPr lang="en-GB" sz="1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ABA92DD-B7F5-4500-8956-7E41985ED9DE}"/>
              </a:ext>
            </a:extLst>
          </p:cNvPr>
          <p:cNvSpPr txBox="1"/>
          <p:nvPr/>
        </p:nvSpPr>
        <p:spPr>
          <a:xfrm>
            <a:off x="827584" y="49411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Ustawiamy prostokąty tak, aby tworzyły prosty krajobraz.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91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6FF01F2-C8D7-4519-AEFF-4566300A4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6" y="4365104"/>
            <a:ext cx="2028571" cy="144761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374938"/>
            <a:ext cx="9144000" cy="749806"/>
          </a:xfrm>
        </p:spPr>
        <p:txBody>
          <a:bodyPr/>
          <a:lstStyle/>
          <a:p>
            <a:r>
              <a:rPr lang="pl-PL" dirty="0"/>
              <a:t>Skrypty - charakterystyka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FA633C-7605-46F7-BC39-4F6F59F5CF8B}"/>
              </a:ext>
            </a:extLst>
          </p:cNvPr>
          <p:cNvSpPr txBox="1"/>
          <p:nvPr/>
        </p:nvSpPr>
        <p:spPr>
          <a:xfrm>
            <a:off x="4211960" y="155679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Skrypty w programie Scratch prezentowane są za pomocą bloków, bądź elementów puzzli które układane jeden pod drugim powinny zwrócić logiczny wynik najczęściej generujący pewną reakcję jak np. ruch duszka do wskazanego punktu.</a:t>
            </a:r>
            <a:endParaRPr lang="en-GB" sz="16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3A9A071-9FF7-41A3-B652-B71599DA3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8461"/>
            <a:ext cx="2050210" cy="230798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C0C30E3-D906-467A-B841-B907D243F87B}"/>
              </a:ext>
            </a:extLst>
          </p:cNvPr>
          <p:cNvSpPr txBox="1"/>
          <p:nvPr/>
        </p:nvSpPr>
        <p:spPr>
          <a:xfrm>
            <a:off x="1055697" y="485476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Skrypty uporządkowane są w kategorie, zależnie od wyniku jaki zwracają.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739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CB4FD9F-6A0F-452D-B2ED-5DBB146EC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580370" cy="487680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ruchu</a:t>
            </a:r>
            <a:endParaRPr lang="en-GB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07CDF92-CDDE-4B00-91E1-0D1C19BEFDD6}"/>
              </a:ext>
            </a:extLst>
          </p:cNvPr>
          <p:cNvSpPr txBox="1"/>
          <p:nvPr/>
        </p:nvSpPr>
        <p:spPr>
          <a:xfrm>
            <a:off x="3203848" y="1772816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Skrypty ruchu </a:t>
            </a:r>
            <a:r>
              <a:rPr lang="pl-PL" sz="1600" dirty="0"/>
              <a:t>w Scratch służą do wykonywania czynności związanych ze zmianą pozycji duszków na scenie.</a:t>
            </a:r>
          </a:p>
          <a:p>
            <a:endParaRPr lang="pl-PL" sz="1600" dirty="0"/>
          </a:p>
          <a:p>
            <a:r>
              <a:rPr lang="pl-PL" sz="1600" dirty="0"/>
              <a:t>Czyli, prościej ujmując – do poruszania postaciami.  </a:t>
            </a:r>
          </a:p>
          <a:p>
            <a:endParaRPr lang="pl-PL" sz="1600" dirty="0"/>
          </a:p>
          <a:p>
            <a:r>
              <a:rPr lang="pl-PL" sz="1600" dirty="0"/>
              <a:t>Poruszanie się duszkami może zależeć 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Kierunku ruchu oraz ilości kroków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Wyznaczonych współrzędnych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Pozycji myszki, bądź innego duszka</a:t>
            </a:r>
          </a:p>
          <a:p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1600" b="1" dirty="0">
                <a:solidFill>
                  <a:srgbClr val="FF0000"/>
                </a:solidFill>
              </a:rPr>
              <a:t>Uwaga! </a:t>
            </a:r>
            <a:r>
              <a:rPr lang="pl-PL" sz="1600" dirty="0">
                <a:solidFill>
                  <a:srgbClr val="FF0000"/>
                </a:solidFill>
              </a:rPr>
              <a:t>Sceny nie posiadają skryptów ruchu, ponieważ ich pozycja powinna być zawsze stała.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0616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76553BC-C4DF-432A-963D-3E2C67AAB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18" y="2314926"/>
            <a:ext cx="1552381" cy="72381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ruchu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64000E6-0EEB-412D-94C2-A61AFEAE7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18" y="5085931"/>
            <a:ext cx="1514286" cy="69523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A38F724-075B-4E10-94D6-301646D7D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13" y="2133974"/>
            <a:ext cx="3323809" cy="108571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CECA0EE-345D-4876-8A6D-9FD479147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24026"/>
            <a:ext cx="1371429" cy="105714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9E9FFCC-8EDB-4D5B-BB2A-2E4D909551B9}"/>
              </a:ext>
            </a:extLst>
          </p:cNvPr>
          <p:cNvSpPr txBox="1"/>
          <p:nvPr/>
        </p:nvSpPr>
        <p:spPr>
          <a:xfrm>
            <a:off x="1574318" y="1287898"/>
            <a:ext cx="652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Podstawowymi skryptami są:</a:t>
            </a: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Bloki przemieszczenia o wybraną ilość kroków</a:t>
            </a:r>
            <a:endParaRPr lang="en-GB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2BFECD0-48DF-43B7-9293-F4B3F70BA0BA}"/>
              </a:ext>
            </a:extLst>
          </p:cNvPr>
          <p:cNvSpPr txBox="1"/>
          <p:nvPr/>
        </p:nvSpPr>
        <p:spPr>
          <a:xfrm>
            <a:off x="1574318" y="3747189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Obrót o wybraną ilość stopni we wskazanym kierunku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3809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96B7886-C1EF-4C54-B886-051A03053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9" y="1412776"/>
            <a:ext cx="2057143" cy="742857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ruchu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D2F5F44-209A-478A-8ECF-C4C1DB156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9" y="2311238"/>
            <a:ext cx="1514286" cy="68571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6D03AEC-36F5-4E55-8157-33FB7D6EB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50" y="2996952"/>
            <a:ext cx="3461819" cy="284137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1D7F8FA-A916-482C-987D-092709C81E3D}"/>
              </a:ext>
            </a:extLst>
          </p:cNvPr>
          <p:cNvSpPr txBox="1"/>
          <p:nvPr/>
        </p:nvSpPr>
        <p:spPr>
          <a:xfrm>
            <a:off x="3491880" y="154871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Niektóre skrypty ruchu odnoszą się do wskazanych elementów na scenie jakimi mogą być:</a:t>
            </a:r>
            <a:endParaRPr lang="en-GB" sz="16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F7938A8-F667-4BAC-A69C-E573C77B3F34}"/>
              </a:ext>
            </a:extLst>
          </p:cNvPr>
          <p:cNvSpPr txBox="1"/>
          <p:nvPr/>
        </p:nvSpPr>
        <p:spPr>
          <a:xfrm>
            <a:off x="488939" y="414908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Wskaźnik (kursor) myszy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Losowa pozycja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Inny, wybrany duszek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6269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408C8D-B441-414D-BEE5-150682373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38" y="5157192"/>
            <a:ext cx="1428571" cy="780952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ruchu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95D15AE-E44A-4C2B-8CD1-1C850F00D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90183"/>
            <a:ext cx="3744416" cy="323657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7D14669-84DD-4F49-8FC8-AF1E2F0B125B}"/>
              </a:ext>
            </a:extLst>
          </p:cNvPr>
          <p:cNvSpPr txBox="1"/>
          <p:nvPr/>
        </p:nvSpPr>
        <p:spPr>
          <a:xfrm>
            <a:off x="467514" y="2204864"/>
            <a:ext cx="39604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Do zastosowania zaawansowanych skryptów ruchu można odnieść się bezpośrednio do pozycji na scenie.</a:t>
            </a:r>
          </a:p>
          <a:p>
            <a:endParaRPr lang="pl-PL" sz="1600" dirty="0"/>
          </a:p>
          <a:p>
            <a:r>
              <a:rPr lang="pl-PL" sz="1600" dirty="0"/>
              <a:t>Wpisując odpowiednio wartości X (w poziomie) oraz Y (w pionie) możemy ustawić duszka w wybranym przez nas miejscu. </a:t>
            </a:r>
          </a:p>
          <a:p>
            <a:endParaRPr lang="pl-PL" sz="1600" dirty="0"/>
          </a:p>
          <a:p>
            <a:r>
              <a:rPr lang="pl-PL" sz="1600" dirty="0"/>
              <a:t>Dolny prawy element pod sceną wskazuje aktualną pozycję duszka wykorzystując współrzędne XY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8183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6C95F39-5BDE-414A-9B84-C69E820D6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009524" cy="3257143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zdarzenia</a:t>
            </a:r>
            <a:endParaRPr lang="en-GB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74D182-B0A5-4BF5-A6D2-7DF01D2D2414}"/>
              </a:ext>
            </a:extLst>
          </p:cNvPr>
          <p:cNvSpPr txBox="1"/>
          <p:nvPr/>
        </p:nvSpPr>
        <p:spPr>
          <a:xfrm>
            <a:off x="3059832" y="1844824"/>
            <a:ext cx="54726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Kluczowymi skryptami niezbędnymi do prawidłowego działania zaprojektowanych przez nas elementów programu są bloki zdarzenia. </a:t>
            </a:r>
          </a:p>
          <a:p>
            <a:endParaRPr lang="pl-PL" sz="1600" dirty="0"/>
          </a:p>
          <a:p>
            <a:r>
              <a:rPr lang="pl-PL" sz="1600" dirty="0"/>
              <a:t>Odpowiadają one za nałożenie warunku rozpoczęcia działania skryptu. </a:t>
            </a:r>
          </a:p>
          <a:p>
            <a:endParaRPr lang="pl-PL" sz="1600" dirty="0"/>
          </a:p>
          <a:p>
            <a:r>
              <a:rPr lang="pl-PL" sz="1600" dirty="0"/>
              <a:t>Warunkiem rozpoczynającym czynność może być: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Kliknięcie zielonej flagi nad sceną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Naciśnięcia klawisza na klawiaturze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Kliknięcie duszka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Zmiana elementu na scenie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Inny, ustalony przez nas warunek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>
                <a:solidFill>
                  <a:srgbClr val="FF0000"/>
                </a:solidFill>
              </a:rPr>
              <a:t>Skrypty zdarzenia dla duszków i scen nie różnią się od siebie.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7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D39804-3158-4B23-8BD7-2302A4552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420138" cy="3024336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zdarzenia</a:t>
            </a:r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BF1008-6018-4A5D-8A5A-8E8FFBEE4F59}"/>
              </a:ext>
            </a:extLst>
          </p:cNvPr>
          <p:cNvSpPr txBox="1"/>
          <p:nvPr/>
        </p:nvSpPr>
        <p:spPr>
          <a:xfrm>
            <a:off x="754143" y="202765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Sprawdzając przykłady na prezentacjach dotyczących pozostałych skryptów, każda sekwencja zaczyna się od skryptu zdarzenia.</a:t>
            </a:r>
          </a:p>
          <a:p>
            <a:endParaRPr lang="pl-PL" sz="1600" dirty="0"/>
          </a:p>
          <a:p>
            <a:r>
              <a:rPr lang="pl-PL" sz="1600" dirty="0"/>
              <a:t>Skrypty rozpoczynające sekwencję różnią się wyglądem od pozostałych elementów nie posiadając elementu „doczepianego” na górze bloku – co oznacza że nie można nałożyć na nie żadnego innego skryptu.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8618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1B157EB-C920-4E70-8140-4A42C2301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1866667" cy="2209524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zdarzenia</a:t>
            </a:r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D15122A-62A2-402D-9C6C-2504CE720560}"/>
              </a:ext>
            </a:extLst>
          </p:cNvPr>
          <p:cNvSpPr txBox="1"/>
          <p:nvPr/>
        </p:nvSpPr>
        <p:spPr>
          <a:xfrm>
            <a:off x="4067944" y="2320385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Drugim rodzajem skryptów zdarzenia są elementy definiujące wartość początkową.</a:t>
            </a:r>
          </a:p>
          <a:p>
            <a:endParaRPr lang="pl-PL" sz="1600" dirty="0"/>
          </a:p>
          <a:p>
            <a:r>
              <a:rPr lang="pl-PL" sz="1600" dirty="0"/>
              <a:t>Skrypt rozpoczynające sekwencję otrzyma ustaloną wartość rozpocznie wykonywanie programu. </a:t>
            </a:r>
          </a:p>
          <a:p>
            <a:endParaRPr lang="pl-PL" sz="1600" dirty="0"/>
          </a:p>
          <a:p>
            <a:r>
              <a:rPr lang="pl-PL" sz="1600" dirty="0"/>
              <a:t>Tego rodzaju skrypty pomagają na połączenie ze sobą wielu sekwencji w jeden, płynnie działający program.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3331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1600" b="1" dirty="0"/>
              <a:t>Operacje na duszkach dzielą się na dwie czynności:</a:t>
            </a:r>
          </a:p>
          <a:p>
            <a:pPr marL="342900" indent="-342900" algn="ctr">
              <a:buAutoNum type="arabicPeriod"/>
            </a:pPr>
            <a:r>
              <a:rPr lang="pl-PL" sz="1600" b="1" dirty="0"/>
              <a:t>            1. Dodawanie nowej postaci</a:t>
            </a:r>
          </a:p>
          <a:p>
            <a:pPr marL="342900" indent="-342900" algn="ctr">
              <a:buAutoNum type="arabicPeriod"/>
            </a:pPr>
            <a:r>
              <a:rPr lang="pl-PL" sz="1600" b="1" dirty="0"/>
              <a:t>2. Edycja kostiumów</a:t>
            </a:r>
          </a:p>
          <a:p>
            <a:pPr marL="457200" indent="-457200" algn="ctr">
              <a:buAutoNum type="arabicPeriod"/>
            </a:pPr>
            <a:r>
              <a:rPr lang="pl-PL" sz="1600" b="1" dirty="0"/>
              <a:t>      </a:t>
            </a:r>
            <a:endParaRPr lang="pl-PL" sz="1600" dirty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Edytowanie postaci (duszków) oraz scen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27584" y="2708920"/>
            <a:ext cx="40324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Poprzez </a:t>
            </a:r>
            <a:r>
              <a:rPr lang="pl-PL" sz="1600" b="1" dirty="0"/>
              <a:t>kostium</a:t>
            </a:r>
            <a:r>
              <a:rPr lang="pl-PL" sz="1600" dirty="0"/>
              <a:t> rozumie się różne stany wybranego duszka. Nie muszą one bezpośrednio zmieniać jego wygląd (np. kolor futerka bądź dodatkowy rekwizyt), ale mogą również określać jego aktualne zachowanie (postać w biegu, postać w locie, postać stojąca).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52604"/>
            <a:ext cx="2310917" cy="32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0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DB316CB-54CE-4080-9B3E-2C1EC91F7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1528900" cy="487680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wyglądu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F3E2EE7-F07C-4FB4-B362-22CD9CDFA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12976"/>
            <a:ext cx="1933333" cy="237142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4D54F39-5D01-4EE6-B4BD-05BE605DE9CD}"/>
              </a:ext>
            </a:extLst>
          </p:cNvPr>
          <p:cNvSpPr txBox="1"/>
          <p:nvPr/>
        </p:nvSpPr>
        <p:spPr>
          <a:xfrm>
            <a:off x="2339752" y="1888246"/>
            <a:ext cx="41651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Skrypty wyglądu </a:t>
            </a:r>
            <a:r>
              <a:rPr lang="pl-PL" sz="1600" dirty="0"/>
              <a:t>służą do ożywienia wyświetlanego programu poprzez dodanie, lub zmianę efektów graficznych. </a:t>
            </a:r>
          </a:p>
          <a:p>
            <a:endParaRPr lang="pl-PL" sz="1600" dirty="0"/>
          </a:p>
          <a:p>
            <a:r>
              <a:rPr lang="pl-PL" sz="1600" dirty="0"/>
              <a:t>Niektórymi zastosowaniami bloków wyglądu są: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Wyświetlanie dymków z tekstem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Pojawienie, bądź ukrywanie duszków oraz scen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Zmiana kostiumów (przykładowo: ruszający się duszek może ruszać nogami poprzez przełączanie pomiędzy dwoma różnymi kostiumami)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Zmiana rozmiaru, odcienia, koloru elementów.</a:t>
            </a:r>
          </a:p>
          <a:p>
            <a:endParaRPr lang="en-GB" sz="1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E14149-DF4F-4583-AF70-A84C890E5FDA}"/>
              </a:ext>
            </a:extLst>
          </p:cNvPr>
          <p:cNvSpPr txBox="1"/>
          <p:nvPr/>
        </p:nvSpPr>
        <p:spPr>
          <a:xfrm>
            <a:off x="6671563" y="1651156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Skrypty wyglądu dla scen posiadają mniej elementów oraz kilka różniących się bloków.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0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4A10E33-C9C4-43B2-B304-B7BCD94C9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4" y="1993649"/>
            <a:ext cx="1628571" cy="1552381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wyglądu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619A420-7347-4598-98A1-CA875179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0" y="1279363"/>
            <a:ext cx="1847619" cy="71428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8A7A9C6-61D5-4525-9487-7465820B9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0" y="3729221"/>
            <a:ext cx="2009524" cy="68571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4C57674-67B9-452A-B45F-23964B6C5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0" y="4414935"/>
            <a:ext cx="1571429" cy="157142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B71DF9-A417-4468-8BFF-FED7CAE55B61}"/>
              </a:ext>
            </a:extLst>
          </p:cNvPr>
          <p:cNvSpPr txBox="1"/>
          <p:nvPr/>
        </p:nvSpPr>
        <p:spPr>
          <a:xfrm>
            <a:off x="3741341" y="2006867"/>
            <a:ext cx="4248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Najprostszymi skryptami wyglądu są skrypty wyświetlające dymki tekstowe.</a:t>
            </a:r>
          </a:p>
          <a:p>
            <a:endParaRPr lang="pl-PL" sz="1600" dirty="0"/>
          </a:p>
          <a:p>
            <a:r>
              <a:rPr lang="pl-PL" sz="1600" dirty="0"/>
              <a:t>Za pomocą dymków możemy przekazać pewną informację dla osoby korzystającej z programu (przykładowo poinformowanie gracza, że nasz duszek utknął, bądź się zastanawia). </a:t>
            </a:r>
          </a:p>
          <a:p>
            <a:endParaRPr lang="pl-PL" sz="1600" dirty="0"/>
          </a:p>
          <a:p>
            <a:r>
              <a:rPr lang="pl-PL" sz="1600" dirty="0"/>
              <a:t>Treść wyświetlaną w dymkach możemy wpisać ręcznie z klawiatury.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0428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65DE678-59A4-4A0B-8CB1-0C9EFB6C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71857"/>
            <a:ext cx="2076190" cy="685714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wyglądu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DCB07AD-1CAA-432C-9321-9DA6A0438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71857"/>
            <a:ext cx="3904762" cy="14857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4C9EB71-A972-409A-848C-E8AE01A5541F}"/>
              </a:ext>
            </a:extLst>
          </p:cNvPr>
          <p:cNvSpPr txBox="1"/>
          <p:nvPr/>
        </p:nvSpPr>
        <p:spPr>
          <a:xfrm>
            <a:off x="1619672" y="1628800"/>
            <a:ext cx="6264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Zmiana kostiumu jest jednym z najważniejszych skryptów podczas animacji. </a:t>
            </a:r>
          </a:p>
          <a:p>
            <a:endParaRPr lang="pl-PL" sz="1600" dirty="0"/>
          </a:p>
          <a:p>
            <a:r>
              <a:rPr lang="pl-PL" sz="1600" dirty="0"/>
              <a:t>Kostiumy odpowiadają za różne pozy duszków, co można wykorzystać do ożywienia postaci (np. biegania lub machania ręką). </a:t>
            </a:r>
          </a:p>
          <a:p>
            <a:endParaRPr lang="pl-PL" sz="1600" dirty="0"/>
          </a:p>
          <a:p>
            <a:r>
              <a:rPr lang="pl-PL" sz="1600" dirty="0"/>
              <a:t>Należy pamiętać aby najpierw przygotować odpowiednią ilość kostiumów dla duszka zanim zaczniemy </a:t>
            </a:r>
            <a:r>
              <a:rPr lang="pl-PL" sz="1600" dirty="0" err="1"/>
              <a:t>przystepować</a:t>
            </a:r>
            <a:r>
              <a:rPr lang="pl-PL" sz="1600" dirty="0"/>
              <a:t> do animacji!</a:t>
            </a:r>
          </a:p>
          <a:p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69140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wyglądu</a:t>
            </a:r>
            <a:endParaRPr lang="en-GB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2E92DBA-DB5F-4A09-BA42-8B69DB0CB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65918"/>
            <a:ext cx="2438095" cy="1276190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F3632B8-539C-4098-A62B-D8968FB79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4013"/>
            <a:ext cx="3952381" cy="123809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392C533-73C1-42B5-B65B-AF05606B77EF}"/>
              </a:ext>
            </a:extLst>
          </p:cNvPr>
          <p:cNvSpPr txBox="1"/>
          <p:nvPr/>
        </p:nvSpPr>
        <p:spPr>
          <a:xfrm>
            <a:off x="1331640" y="155679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Oprócz wyświetlania dodatkowych elementów oraz zmiany kostiumu duszka dzięki skryptom zmian rozmiaru i koloru możemy w określony sposób nanosić zmiany na duszki oraz sceny. </a:t>
            </a:r>
          </a:p>
          <a:p>
            <a:endParaRPr lang="pl-PL" sz="1600" dirty="0"/>
          </a:p>
          <a:p>
            <a:r>
              <a:rPr lang="pl-PL" sz="1600" dirty="0"/>
              <a:t>Poniższe zastosowanie skryptów zamiany wyglądu pozwoli na powiększanie</a:t>
            </a:r>
          </a:p>
          <a:p>
            <a:r>
              <a:rPr lang="pl-PL" sz="1600" dirty="0"/>
              <a:t> i pomniejszanie duszka po wciśnięciu odpowiednio strzałki w górę oraz w dół na klawiaturze.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9497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6B1BDDB-4F6E-43CF-9CFD-B50073A7D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1628684" cy="487680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kontroli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AD4B660-A08F-4497-AAD8-237C908ED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53136"/>
            <a:ext cx="1885714" cy="127619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45A52D9-2BEE-41ED-A72A-E04BE0D3C15F}"/>
              </a:ext>
            </a:extLst>
          </p:cNvPr>
          <p:cNvSpPr txBox="1"/>
          <p:nvPr/>
        </p:nvSpPr>
        <p:spPr>
          <a:xfrm>
            <a:off x="1979712" y="2348880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Skrypty kontroli dla scen nie posiadają elementów odnoszących się do klonów.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6906AB-E71A-4DC7-979F-84880EDA69A9}"/>
              </a:ext>
            </a:extLst>
          </p:cNvPr>
          <p:cNvSpPr txBox="1"/>
          <p:nvPr/>
        </p:nvSpPr>
        <p:spPr>
          <a:xfrm>
            <a:off x="4499992" y="1998022"/>
            <a:ext cx="3960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Skrypty kontroli </a:t>
            </a:r>
            <a:r>
              <a:rPr lang="pl-PL" sz="1600" dirty="0"/>
              <a:t>wykorzystywane są do projektowania złożonych skryptów oraz zaawansowanych programów z wykorzystaniem podstawowych zasad algorytmiki. </a:t>
            </a:r>
          </a:p>
          <a:p>
            <a:endParaRPr lang="pl-PL" sz="1600" dirty="0"/>
          </a:p>
          <a:p>
            <a:r>
              <a:rPr lang="pl-PL" sz="1600" dirty="0"/>
              <a:t>Skrypty kontroli posiadają elementy umożliwiające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Tworzenie pętli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Nakładanie warunków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Kontrolowanie przebiegu wykonywania sekwencji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7540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15F4AD7-EBA6-4B87-BFA8-1E2DF2E31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0" y="1304637"/>
            <a:ext cx="1600000" cy="1152381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kontroli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ECE8B7-A347-4E7E-974D-B7BD90F84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4238617" cy="348757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4636041-095D-4E65-8C3C-E818CE1E975E}"/>
              </a:ext>
            </a:extLst>
          </p:cNvPr>
          <p:cNvSpPr txBox="1"/>
          <p:nvPr/>
        </p:nvSpPr>
        <p:spPr>
          <a:xfrm>
            <a:off x="5220072" y="1916832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Jednym z podstawowych skryptów kontroli jest pętla.</a:t>
            </a:r>
          </a:p>
          <a:p>
            <a:endParaRPr lang="pl-PL" sz="1600" dirty="0"/>
          </a:p>
          <a:p>
            <a:r>
              <a:rPr lang="pl-PL" sz="1600" dirty="0"/>
              <a:t>Pętla określona x razy będzie powtarzała swoją czynność, czyli wszystkie bloki wewnątrz pętli tyle razy, ile wpiszemy z klawiatury. </a:t>
            </a:r>
          </a:p>
          <a:p>
            <a:endParaRPr lang="pl-PL" sz="1600" dirty="0"/>
          </a:p>
          <a:p>
            <a:r>
              <a:rPr lang="pl-PL" sz="1600" dirty="0"/>
              <a:t>W tym przypadku kotek obróci się 10 razy o 15 stopni wokół własnej osi.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24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884759E-6205-4548-B455-70A1148F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05" y="1772816"/>
            <a:ext cx="1647619" cy="1009524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kontroli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A48AD8D-62E8-4BA5-96B2-6D2651B7E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4984"/>
            <a:ext cx="3464439" cy="285515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DA05830-6CD7-4CC0-8368-33A1A7773C3B}"/>
              </a:ext>
            </a:extLst>
          </p:cNvPr>
          <p:cNvSpPr txBox="1"/>
          <p:nvPr/>
        </p:nvSpPr>
        <p:spPr>
          <a:xfrm>
            <a:off x="899592" y="191683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Wykorzystanie pętli może w znaczny sposób zautomatyzować proces wykonywania poleceń. </a:t>
            </a:r>
          </a:p>
          <a:p>
            <a:endParaRPr lang="pl-PL" sz="1600" dirty="0"/>
          </a:p>
          <a:p>
            <a:r>
              <a:rPr lang="pl-PL" sz="1600" dirty="0"/>
              <a:t>Zamiast zastosowania wielu bloków, bądź zgadywania właściwych wartości można zastosować pętlę </a:t>
            </a:r>
            <a:r>
              <a:rPr lang="pl-PL" sz="1600" b="1" dirty="0"/>
              <a:t>zawsze</a:t>
            </a:r>
            <a:r>
              <a:rPr lang="pl-PL" sz="1600" dirty="0"/>
              <a:t>, która powtórzy wybraną czynność bez zakończenia. </a:t>
            </a:r>
          </a:p>
          <a:p>
            <a:endParaRPr lang="pl-PL" sz="1600" dirty="0"/>
          </a:p>
          <a:p>
            <a:r>
              <a:rPr lang="pl-PL" sz="1600" dirty="0">
                <a:solidFill>
                  <a:srgbClr val="FF0000"/>
                </a:solidFill>
              </a:rPr>
              <a:t>Uwaga! Stosując skrypt </a:t>
            </a:r>
            <a:r>
              <a:rPr lang="pl-PL" sz="1600" b="1" dirty="0">
                <a:solidFill>
                  <a:srgbClr val="FF0000"/>
                </a:solidFill>
              </a:rPr>
              <a:t>zawsze</a:t>
            </a:r>
            <a:r>
              <a:rPr lang="pl-PL" sz="1600" dirty="0">
                <a:solidFill>
                  <a:srgbClr val="FF0000"/>
                </a:solidFill>
              </a:rPr>
              <a:t> należy pamiętać o łatwym popełnieniu błędu.</a:t>
            </a:r>
          </a:p>
          <a:p>
            <a:r>
              <a:rPr lang="pl-PL" sz="1600" dirty="0">
                <a:solidFill>
                  <a:srgbClr val="FF0000"/>
                </a:solidFill>
              </a:rPr>
              <a:t>Na podanym przykładzie duszek będzie przesuwał się w prawo, aż wyjdzie poza scenę i zniknie z ekranu.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15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A0EEA4-521D-48E3-9178-CD09A0202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31475"/>
            <a:ext cx="2123810" cy="107619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kontroli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FCA5AC9-38F1-4391-B82B-D5742C261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1780952" cy="155238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28652DE-9B29-490A-AC03-2E7D8ADA3C42}"/>
              </a:ext>
            </a:extLst>
          </p:cNvPr>
          <p:cNvSpPr txBox="1"/>
          <p:nvPr/>
        </p:nvSpPr>
        <p:spPr>
          <a:xfrm>
            <a:off x="1475656" y="1616945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Stosowanie </a:t>
            </a:r>
            <a:r>
              <a:rPr lang="pl-PL" sz="1600" b="1" dirty="0"/>
              <a:t>warunku</a:t>
            </a:r>
            <a:r>
              <a:rPr lang="pl-PL" sz="1600" dirty="0"/>
              <a:t> jest kolejnym elementem w znaczny sposób ułatwiającym kontrolę. </a:t>
            </a:r>
          </a:p>
          <a:p>
            <a:endParaRPr lang="pl-PL" sz="1600" dirty="0"/>
          </a:p>
          <a:p>
            <a:r>
              <a:rPr lang="pl-PL" sz="1600" dirty="0"/>
              <a:t>Warunki wykorzystujemy gdy chcemy wyznaczyć reakcję na określone zdarzenie. Przykładowo: Duszek kotka powie „</a:t>
            </a:r>
            <a:r>
              <a:rPr lang="pl-PL" sz="1600" dirty="0" err="1"/>
              <a:t>Ała</a:t>
            </a:r>
            <a:r>
              <a:rPr lang="pl-PL" sz="1600" dirty="0"/>
              <a:t>!” w momencie zetknięcia się z innym, wybranym duszkiem.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5761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6CADBD3-53FA-4DB7-875B-C9399D776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1980952" cy="3990476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dźwięku</a:t>
            </a:r>
            <a:endParaRPr lang="en-GB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2C5F6C7-0EE0-4801-BD8D-838DF2B9472F}"/>
              </a:ext>
            </a:extLst>
          </p:cNvPr>
          <p:cNvSpPr txBox="1"/>
          <p:nvPr/>
        </p:nvSpPr>
        <p:spPr>
          <a:xfrm>
            <a:off x="2699792" y="1772816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Skrypty dźwięku </a:t>
            </a:r>
            <a:r>
              <a:rPr lang="pl-PL" sz="1600" dirty="0"/>
              <a:t>(identyczne dla duszków oraz scen) służą do odtwarzania nagranych ścieżek dźwiękowych, bądź tworzenia własnych kompozycji wykorzystując różne dostępne instrumenty oraz nuty.</a:t>
            </a: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Pliki dźwiękowe tak jak duszki, kostiumy czy sceny możemy wgrywać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Grany dźwięk możemy kontrolować poprzez zwiększanie oraz zmniejszanie głośności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Wykorzystując wiele narzędzi naraz oraz odpowiednie dostrojenie jesteśmy w stanie stworzyć ciekawe kompozycje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2090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1E43455-3F11-4D39-8F60-4AA78C7AD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1857143" cy="933333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dźwięku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49B7F43-A7AD-4EEF-A646-39F3FE36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4" y="2648047"/>
            <a:ext cx="1342857" cy="15619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7E4E9F4-C908-4FD8-ADD8-20C84A903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2409524" cy="12190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9CB39E0-DA82-4FAB-9CB2-920196E1D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42" y="4572763"/>
            <a:ext cx="2628571" cy="137142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C84759A-A31D-40DB-88DF-43CCB5B63B4B}"/>
              </a:ext>
            </a:extLst>
          </p:cNvPr>
          <p:cNvSpPr txBox="1"/>
          <p:nvPr/>
        </p:nvSpPr>
        <p:spPr>
          <a:xfrm>
            <a:off x="2915816" y="1443793"/>
            <a:ext cx="60738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Prostym zastosowaniem skryptów dźwięku jest dodanie efektu miauczenia do kotka. Z rozwijanej listy dźwięku należy wybrać odpowiednią ścieżkę, a następnie nałożyć warunek odtworzenia.</a:t>
            </a:r>
          </a:p>
          <a:p>
            <a:endParaRPr lang="pl-PL" sz="1600" dirty="0"/>
          </a:p>
          <a:p>
            <a:r>
              <a:rPr lang="pl-PL" sz="1600" dirty="0"/>
              <a:t>Odtwarzany dźwięk jest bardzo donośny, dlatego dobrym pomysłem jest umożliwienie kontroli głośności, poprzez ustawienie odpowiednich klawiszy. </a:t>
            </a:r>
          </a:p>
          <a:p>
            <a:endParaRPr lang="pl-PL" sz="1600" dirty="0"/>
          </a:p>
          <a:p>
            <a:r>
              <a:rPr lang="pl-PL" sz="1600" dirty="0"/>
              <a:t>Wgrywanie własnej muzyki odbywa się poprzez wyświetlenie narzędzia na którym gramy, a następnie wybór odpowiedniej nuty czy tonu. </a:t>
            </a:r>
          </a:p>
        </p:txBody>
      </p:sp>
    </p:spTree>
    <p:extLst>
      <p:ext uri="{BB962C8B-B14F-4D97-AF65-F5344CB8AC3E}">
        <p14:creationId xmlns:p14="http://schemas.microsoft.com/office/powerpoint/2010/main" val="414174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r>
              <a:rPr lang="pl-PL" sz="1600" dirty="0"/>
              <a:t>Aby utworzyć nową postać w polu duszków </a:t>
            </a:r>
          </a:p>
          <a:p>
            <a:r>
              <a:rPr lang="pl-PL" sz="1600" dirty="0"/>
              <a:t>wybieramy odpowiednią ikonę.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nowego duszka oraz kostiumu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1128"/>
            <a:ext cx="3924848" cy="128605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8" y="15567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Duszki</a:t>
            </a:r>
            <a:r>
              <a:rPr lang="pl-PL" sz="1600" dirty="0"/>
              <a:t> to aktywne obiekty nad jakimi sprawuje się kontrolę.</a:t>
            </a:r>
          </a:p>
          <a:p>
            <a:endParaRPr lang="pl-PL" sz="1600" dirty="0"/>
          </a:p>
          <a:p>
            <a:r>
              <a:rPr lang="pl-PL" sz="1600" dirty="0"/>
              <a:t>Duszek może prezentować dowolną postać (np. główny bohater gry), bądź przedstawiać przedmiot czy rekwizyt (latająca chmurka, ryby pływające w tle, stojące drzewo, ruchoma wskazująca strzałka).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168352" cy="11118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25522"/>
            <a:ext cx="3287282" cy="11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0BAE902-BAAF-4E2A-BE1F-0A60B442F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110"/>
            <a:ext cx="1707288" cy="487680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czujników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E6795F4-E970-4D2F-A22C-A26F84B19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1685306" cy="38769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7E6E2F7-84D9-4704-A91F-72CF68B1A7CA}"/>
              </a:ext>
            </a:extLst>
          </p:cNvPr>
          <p:cNvSpPr txBox="1"/>
          <p:nvPr/>
        </p:nvSpPr>
        <p:spPr>
          <a:xfrm>
            <a:off x="2040464" y="1232756"/>
            <a:ext cx="289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Sceny nie posiadają pierwszych czterech skryptów związanych z dotykiem.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B7A4D0-41D2-4341-9FE8-77D66A03481F}"/>
              </a:ext>
            </a:extLst>
          </p:cNvPr>
          <p:cNvSpPr txBox="1"/>
          <p:nvPr/>
        </p:nvSpPr>
        <p:spPr>
          <a:xfrm>
            <a:off x="4139952" y="2348880"/>
            <a:ext cx="4680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Skrypty czujników </a:t>
            </a:r>
            <a:r>
              <a:rPr lang="pl-PL" sz="1600" dirty="0"/>
              <a:t>służą do interakcji duszków oraz scen z użytkownikiem. </a:t>
            </a:r>
          </a:p>
          <a:p>
            <a:r>
              <a:rPr lang="pl-PL" sz="1600" dirty="0"/>
              <a:t>Zadaniem czujnika jest oczekiwanie na pewien stan a następnie zastosowanie skryptu, bądź rozpoznanie różnych sytuacji zachodzących na scenie.</a:t>
            </a:r>
          </a:p>
          <a:p>
            <a:endParaRPr lang="pl-PL" sz="1600" b="1" dirty="0"/>
          </a:p>
          <a:p>
            <a:r>
              <a:rPr lang="pl-PL" sz="1600" dirty="0"/>
              <a:t>Interakcja może nastąpić poprzez między innymi:</a:t>
            </a: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Wciśnięcie wybranego klawisza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Odległości bądź stanu kursora myszy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Zderzenie się z innym obiektem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Ustawienie kamery na określonej pozycji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Upływ ustalonego czasu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0287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01E4FC-3468-4B56-B94E-2F6AF2001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2514286" cy="1828571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czujników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B067926-2751-4DE6-96E7-993530E2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96" y="1556792"/>
            <a:ext cx="2304762" cy="175238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AC15A19-BE7D-41E4-A52E-BC88F6526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49080"/>
            <a:ext cx="1857143" cy="152381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46C736-7974-44FD-B274-7818628564E4}"/>
              </a:ext>
            </a:extLst>
          </p:cNvPr>
          <p:cNvSpPr txBox="1"/>
          <p:nvPr/>
        </p:nvSpPr>
        <p:spPr>
          <a:xfrm>
            <a:off x="2972600" y="1988840"/>
            <a:ext cx="32992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Czujniki znajdują swoje zastosowanie najczęściej przy użyciu skryptów kontroli. Zamiast wprowadzenia wartości możemy ustawić odpowiedni czujnik. </a:t>
            </a:r>
          </a:p>
          <a:p>
            <a:endParaRPr lang="pl-PL" sz="1600" dirty="0"/>
          </a:p>
          <a:p>
            <a:r>
              <a:rPr lang="pl-PL" sz="1600" dirty="0"/>
              <a:t>Dzięki złączeniu czujnika oczekującego na wskaźnik myszy oraz warunku </a:t>
            </a:r>
            <a:r>
              <a:rPr lang="pl-PL" sz="1600" b="1" i="1" dirty="0"/>
              <a:t>jeżeli </a:t>
            </a:r>
            <a:r>
              <a:rPr lang="pl-PL" sz="1600" dirty="0"/>
              <a:t>możemy stworzyć duszka, który zmieni wypowiadany tekst gdy najedziemy na niego kursorem myszy.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09230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CEA1BB7-7E4A-4A97-9533-ED1E17F30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009524" cy="10380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1025577-B5F3-474D-AC79-D8D6A572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 czujników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331440B-D572-4F0A-828D-813F94ECC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312368" cy="207538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0BD7E8F-91BC-49BC-9320-3CE2ACEF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73" y="4005064"/>
            <a:ext cx="2152381" cy="170476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AC55BD1-E100-47D3-BA50-2B861B84F38A}"/>
              </a:ext>
            </a:extLst>
          </p:cNvPr>
          <p:cNvSpPr txBox="1"/>
          <p:nvPr/>
        </p:nvSpPr>
        <p:spPr>
          <a:xfrm>
            <a:off x="899592" y="3284984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Czujniki można również określać za pomocą wprowadzonych wartości. </a:t>
            </a:r>
          </a:p>
          <a:p>
            <a:endParaRPr lang="pl-PL" sz="1600" dirty="0"/>
          </a:p>
          <a:p>
            <a:r>
              <a:rPr lang="pl-PL" sz="1600" dirty="0"/>
              <a:t>Skrypt </a:t>
            </a:r>
            <a:r>
              <a:rPr lang="pl-PL" sz="1600" b="1" i="1" dirty="0"/>
              <a:t>zapytaj i czekaj </a:t>
            </a:r>
            <a:r>
              <a:rPr lang="pl-PL" sz="1600" dirty="0"/>
              <a:t>stworzy nowy czujnik </a:t>
            </a:r>
            <a:r>
              <a:rPr lang="pl-PL" sz="1600" b="1" dirty="0"/>
              <a:t>odpowiedź</a:t>
            </a:r>
            <a:r>
              <a:rPr lang="pl-PL" sz="1600" dirty="0"/>
              <a:t>, który można wykorzystać w dalszej części sekwencji.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6841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83060"/>
            <a:ext cx="3697488" cy="430073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nowego duszka oraz kostiumu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99416" y="1268760"/>
            <a:ext cx="38884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Podczas wyboru duszka z biblioteki wystarczy dwukrotnie kliknąć na grafikę, która nas interesuje. </a:t>
            </a:r>
          </a:p>
          <a:p>
            <a:endParaRPr lang="pl-PL" sz="1600" dirty="0"/>
          </a:p>
          <a:p>
            <a:r>
              <a:rPr lang="pl-PL" sz="1600" dirty="0"/>
              <a:t>Możemy również sprecyzować nasze wyszukiwanie pod kątem kategorii, motywu oraz typu wyszukiwania wybierając odpowiedni element w lewej części biblioteki. </a:t>
            </a:r>
          </a:p>
          <a:p>
            <a:endParaRPr lang="pl-PL" sz="1600" dirty="0"/>
          </a:p>
          <a:p>
            <a:endParaRPr lang="pl-PL" sz="1600" dirty="0"/>
          </a:p>
          <a:p>
            <a:r>
              <a:rPr lang="pl-PL" sz="1600" dirty="0"/>
              <a:t>Wybrane duszki wyświetlą się w głównym oknie.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85184"/>
            <a:ext cx="3905795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4472290" cy="3022351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nowego duszka oraz kostiumu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3" y="134076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Przy Tworzeniu własnego duszka wyświetli się nam panel rysowania oraz projektowania w którym możemy stworzyć własny obiekt za pomocą figur, bądź używając pędzla (malowanie kursorem). </a:t>
            </a:r>
          </a:p>
          <a:p>
            <a:endParaRPr lang="pl-PL" sz="1600" dirty="0"/>
          </a:p>
          <a:p>
            <a:r>
              <a:rPr lang="pl-PL" sz="1600" dirty="0"/>
              <a:t>Dostępne są dwie opcje edycji: bitmapowy oraz wektorowy (w dolnym prawym rogu)</a:t>
            </a:r>
          </a:p>
        </p:txBody>
      </p:sp>
    </p:spTree>
    <p:extLst>
      <p:ext uri="{BB962C8B-B14F-4D97-AF65-F5344CB8AC3E}">
        <p14:creationId xmlns:p14="http://schemas.microsoft.com/office/powerpoint/2010/main" val="110946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40797"/>
            <a:ext cx="2581635" cy="80973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nowego duszka oraz kostiumu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40797"/>
            <a:ext cx="790685" cy="46202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64904"/>
            <a:ext cx="1505160" cy="34961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37066"/>
            <a:ext cx="1867161" cy="72400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475656" y="2274898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Tryb bitmapowy</a:t>
            </a:r>
          </a:p>
          <a:p>
            <a:endParaRPr lang="pl-PL" sz="1600" dirty="0"/>
          </a:p>
          <a:p>
            <a:r>
              <a:rPr lang="pl-PL" sz="1600" dirty="0"/>
              <a:t>Wykorzystywany do „ręcznego” rysowania obiektów, edycja bardzo zbliżona do programu „Paint”. </a:t>
            </a:r>
          </a:p>
          <a:p>
            <a:endParaRPr lang="pl-PL" sz="16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572000" y="3521184"/>
            <a:ext cx="2714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Tryb wektorowy</a:t>
            </a:r>
          </a:p>
          <a:p>
            <a:endParaRPr lang="pl-PL" sz="1600" b="1" dirty="0"/>
          </a:p>
          <a:p>
            <a:r>
              <a:rPr lang="pl-PL" sz="1600" dirty="0"/>
              <a:t>Obiekty tworzy i edytuje się za pomocą operacjach na figurach geometrycznych (np. rozciąganie, obrócenie w pionie). </a:t>
            </a:r>
          </a:p>
        </p:txBody>
      </p:sp>
    </p:spTree>
    <p:extLst>
      <p:ext uri="{BB962C8B-B14F-4D97-AF65-F5344CB8AC3E}">
        <p14:creationId xmlns:p14="http://schemas.microsoft.com/office/powerpoint/2010/main" val="207461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E26AF0-CD26-437E-9382-03CB018D4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8974"/>
            <a:ext cx="3896269" cy="190526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nowego duszka oraz kostiumu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D87DDF7-50F1-4C0B-96A2-82A6F30BE98D}"/>
              </a:ext>
            </a:extLst>
          </p:cNvPr>
          <p:cNvSpPr txBox="1"/>
          <p:nvPr/>
        </p:nvSpPr>
        <p:spPr>
          <a:xfrm>
            <a:off x="323528" y="1538974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Edycja oraz dodawanie kostiumów</a:t>
            </a:r>
            <a:r>
              <a:rPr lang="pl-PL" sz="1600" dirty="0"/>
              <a:t> odbywa się w ten sam sposób, co dodawanie nowych duszków.</a:t>
            </a:r>
          </a:p>
          <a:p>
            <a:endParaRPr lang="pl-PL" sz="1600" b="1" dirty="0"/>
          </a:p>
          <a:p>
            <a:r>
              <a:rPr lang="pl-PL" sz="1600" dirty="0"/>
              <a:t>Wystarczy z listy kostiumów wybrać czy chcemy wczytać obiekt z biblioteki, czy też stworzyć go samodzielnie. </a:t>
            </a:r>
            <a:endParaRPr lang="en-GB" sz="16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9B06976-EB0A-469F-960C-19923796B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917338"/>
            <a:ext cx="4248471" cy="229702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684AF71-69B2-41B8-95CE-F2F0309D7820}"/>
              </a:ext>
            </a:extLst>
          </p:cNvPr>
          <p:cNvSpPr txBox="1"/>
          <p:nvPr/>
        </p:nvSpPr>
        <p:spPr>
          <a:xfrm>
            <a:off x="4503910" y="3858470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Przykład edycji kostiumu duszka</a:t>
            </a:r>
          </a:p>
          <a:p>
            <a:r>
              <a:rPr lang="pl-PL" sz="1400" i="1" dirty="0"/>
              <a:t>Scenariusz: chcemy zmienić wyraz twarzy kotka na inny, aby dodać mu kolejną minę. </a:t>
            </a:r>
          </a:p>
          <a:p>
            <a:endParaRPr lang="pl-PL" sz="1400" i="1" dirty="0"/>
          </a:p>
          <a:p>
            <a:r>
              <a:rPr lang="pl-PL" sz="1400" dirty="0"/>
              <a:t>Zaczynamy od ustawienia trybu wektorowego a następnie klikamy w opcję przekształcenia elementu. </a:t>
            </a:r>
            <a:endParaRPr lang="pl-PL" sz="1600" dirty="0"/>
          </a:p>
          <a:p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85752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nowego duszka oraz kostiumu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84AF71-69B2-41B8-95CE-F2F0309D7820}"/>
              </a:ext>
            </a:extLst>
          </p:cNvPr>
          <p:cNvSpPr txBox="1"/>
          <p:nvPr/>
        </p:nvSpPr>
        <p:spPr>
          <a:xfrm>
            <a:off x="4644008" y="1412776"/>
            <a:ext cx="40324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Przykład edycji kostiumu duszka c.d.</a:t>
            </a:r>
          </a:p>
          <a:p>
            <a:endParaRPr lang="pl-PL" sz="1400" i="1" dirty="0"/>
          </a:p>
          <a:p>
            <a:r>
              <a:rPr lang="pl-PL" sz="1600" dirty="0"/>
              <a:t>Zaznaczamy obszar duszka, który chcemy edytować po czym eksperymentujemy z przeciąganiem różnych elementów obiektu (białe kropeczki na krawędziach figur). </a:t>
            </a:r>
            <a:endParaRPr lang="en-GB" sz="16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916F45A-7D1B-4D28-B462-D54275C3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2172003" cy="167663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A3CE89C-0E54-4F80-B125-61579BF72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3467584" cy="163852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0E8FC91-B7D0-4F9E-B4E9-523827027C93}"/>
              </a:ext>
            </a:extLst>
          </p:cNvPr>
          <p:cNvSpPr txBox="1"/>
          <p:nvPr/>
        </p:nvSpPr>
        <p:spPr>
          <a:xfrm>
            <a:off x="4716016" y="443711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Tryb wektorowy pozwoli nam dzięki niewielkim nakładom zmienić wygląd oraz charakterystykę obiektów graficznych.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8131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90445A8-E9B1-4803-90D0-46A5848B3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80952" cy="3066667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B16BF406-2D7C-492A-90A8-278C99B3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Edycja scen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75C4F9A-5D8C-4D21-84C2-3F1E18505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41547"/>
            <a:ext cx="2209524" cy="114285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F8CE016-3925-4FEB-A6DF-C0761E532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30" y="4437112"/>
            <a:ext cx="1276190" cy="733333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34C49FD-7F0B-4242-9C34-CC6655CA0EAE}"/>
              </a:ext>
            </a:extLst>
          </p:cNvPr>
          <p:cNvSpPr/>
          <p:nvPr/>
        </p:nvSpPr>
        <p:spPr>
          <a:xfrm>
            <a:off x="65766" y="2179882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5343675-F4C5-4C8C-8E3F-73D78A5ED633}"/>
              </a:ext>
            </a:extLst>
          </p:cNvPr>
          <p:cNvSpPr/>
          <p:nvPr/>
        </p:nvSpPr>
        <p:spPr>
          <a:xfrm>
            <a:off x="7380311" y="1664212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6287CF-2041-4606-80DF-49BB23ECAF7B}"/>
              </a:ext>
            </a:extLst>
          </p:cNvPr>
          <p:cNvSpPr/>
          <p:nvPr/>
        </p:nvSpPr>
        <p:spPr>
          <a:xfrm>
            <a:off x="8243400" y="4634951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9F79794-0D20-4279-9A97-A303D0CF053B}"/>
              </a:ext>
            </a:extLst>
          </p:cNvPr>
          <p:cNvSpPr txBox="1"/>
          <p:nvPr/>
        </p:nvSpPr>
        <p:spPr>
          <a:xfrm>
            <a:off x="2195736" y="1664212"/>
            <a:ext cx="372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Edycja scen odbywa się za pomocą tych samych narzędzi co edycja duszków oraz kostiumów.</a:t>
            </a:r>
            <a:endParaRPr lang="en-GB" sz="16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CD63ED5-EEF7-4732-99CD-40ED930E2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03" y="1295209"/>
            <a:ext cx="314286" cy="24000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E630619-08F7-4181-8B35-33A595196569}"/>
              </a:ext>
            </a:extLst>
          </p:cNvPr>
          <p:cNvSpPr txBox="1"/>
          <p:nvPr/>
        </p:nvSpPr>
        <p:spPr>
          <a:xfrm>
            <a:off x="2196721" y="4350623"/>
            <a:ext cx="365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600" dirty="0"/>
              <a:t>Kładziemy prostokątną powierzchnię po czym wybieramy wypełnienie kolorem</a:t>
            </a:r>
          </a:p>
          <a:p>
            <a:pPr marL="342900" indent="-342900">
              <a:buAutoNum type="arabicPeriod"/>
            </a:pPr>
            <a:r>
              <a:rPr lang="pl-PL" sz="1600" dirty="0"/>
              <a:t>Wybieramy kolor główny i odcień</a:t>
            </a:r>
          </a:p>
          <a:p>
            <a:pPr marL="342900" indent="-342900">
              <a:buAutoNum type="arabicPeriod"/>
            </a:pPr>
            <a:r>
              <a:rPr lang="pl-PL" sz="1600" dirty="0"/>
              <a:t>Wybieramy sposób cieniowania</a:t>
            </a:r>
          </a:p>
          <a:p>
            <a:pPr marL="342900" indent="-342900">
              <a:buAutoNum type="arabicPeriod"/>
            </a:pPr>
            <a:endParaRPr lang="en-GB" sz="1600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C1A9279-242F-4A26-BEE6-49F6F1A8CA61}"/>
              </a:ext>
            </a:extLst>
          </p:cNvPr>
          <p:cNvSpPr txBox="1"/>
          <p:nvPr/>
        </p:nvSpPr>
        <p:spPr>
          <a:xfrm>
            <a:off x="2339752" y="2852936"/>
            <a:ext cx="3159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Stworzenie prostej sceny wymaga użycia jedynie narzędzi tworzenia figur geometrycznych oraz wypełnienia kolorem,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360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Niestandardowy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9213</TotalTime>
  <Words>1573</Words>
  <Application>Microsoft Office PowerPoint</Application>
  <PresentationFormat>Pokaz na ekranie (4:3)</PresentationFormat>
  <Paragraphs>207</Paragraphs>
  <Slides>32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Calibri</vt:lpstr>
      <vt:lpstr>tahoma</vt:lpstr>
      <vt:lpstr>Przejrzystość</vt:lpstr>
      <vt:lpstr>Praca ze Scratch</vt:lpstr>
      <vt:lpstr>Edytowanie postaci (duszków) oraz scen</vt:lpstr>
      <vt:lpstr>Tworzenie nowego duszka oraz kostiumu</vt:lpstr>
      <vt:lpstr>Tworzenie nowego duszka oraz kostiumu</vt:lpstr>
      <vt:lpstr>Tworzenie nowego duszka oraz kostiumu</vt:lpstr>
      <vt:lpstr>Tworzenie nowego duszka oraz kostiumu</vt:lpstr>
      <vt:lpstr>Tworzenie nowego duszka oraz kostiumu</vt:lpstr>
      <vt:lpstr>Tworzenie nowego duszka oraz kostiumu</vt:lpstr>
      <vt:lpstr>Edycja scen</vt:lpstr>
      <vt:lpstr>Edycja scen</vt:lpstr>
      <vt:lpstr>Edycja scen</vt:lpstr>
      <vt:lpstr>Skrypty - charakterystyka</vt:lpstr>
      <vt:lpstr>Skrypty ruchu</vt:lpstr>
      <vt:lpstr>Skrypty ruchu</vt:lpstr>
      <vt:lpstr>Skrypty ruchu</vt:lpstr>
      <vt:lpstr>Skrypty ruchu</vt:lpstr>
      <vt:lpstr>Skrypty zdarzenia</vt:lpstr>
      <vt:lpstr>Skrypty zdarzenia</vt:lpstr>
      <vt:lpstr>Skrypty zdarzenia</vt:lpstr>
      <vt:lpstr>Skrypty wyglądu</vt:lpstr>
      <vt:lpstr>Skrypty wyglądu</vt:lpstr>
      <vt:lpstr>Skrypty wyglądu</vt:lpstr>
      <vt:lpstr>Skrypty wyglądu</vt:lpstr>
      <vt:lpstr>Skrypty kontroli</vt:lpstr>
      <vt:lpstr>Skrypty kontroli</vt:lpstr>
      <vt:lpstr>Skrypty kontroli</vt:lpstr>
      <vt:lpstr>Skrypty kontroli</vt:lpstr>
      <vt:lpstr>Skrypty dźwięku</vt:lpstr>
      <vt:lpstr>Skrypty dźwięku</vt:lpstr>
      <vt:lpstr>Skrypty czujników</vt:lpstr>
      <vt:lpstr>Skrypty czujników</vt:lpstr>
      <vt:lpstr>Skrypty czujników</vt:lpstr>
    </vt:vector>
  </TitlesOfParts>
  <Company>Sil-art 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PRZECIWDZIAŁANIE WYKLUCZENIU CYFROWEMU</dc:title>
  <dc:creator>Marcin</dc:creator>
  <cp:lastModifiedBy>Kamil Dembowski</cp:lastModifiedBy>
  <cp:revision>764</cp:revision>
  <cp:lastPrinted>2013-08-19T14:56:29Z</cp:lastPrinted>
  <dcterms:created xsi:type="dcterms:W3CDTF">2013-08-05T11:43:04Z</dcterms:created>
  <dcterms:modified xsi:type="dcterms:W3CDTF">2018-11-02T16:07:49Z</dcterms:modified>
</cp:coreProperties>
</file>