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handoutMasterIdLst>
    <p:handoutMasterId r:id="rId46"/>
  </p:handoutMasterIdLst>
  <p:sldIdLst>
    <p:sldId id="259" r:id="rId2"/>
    <p:sldId id="260" r:id="rId3"/>
    <p:sldId id="257"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8" r:id="rId37"/>
    <p:sldId id="299" r:id="rId38"/>
    <p:sldId id="300" r:id="rId39"/>
    <p:sldId id="293" r:id="rId40"/>
    <p:sldId id="294" r:id="rId41"/>
    <p:sldId id="295" r:id="rId42"/>
    <p:sldId id="296" r:id="rId43"/>
    <p:sldId id="297" r:id="rId4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86433" autoAdjust="0"/>
  </p:normalViewPr>
  <p:slideViewPr>
    <p:cSldViewPr>
      <p:cViewPr>
        <p:scale>
          <a:sx n="125" d="100"/>
          <a:sy n="125" d="100"/>
        </p:scale>
        <p:origin x="-504" y="10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1200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ymbol zastępczy notatek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4285064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a:prstGeom prst="rect">
            <a:avLst/>
          </a:prstGeom>
        </p:spPr>
      </p:sp>
      <p:sp>
        <p:nvSpPr>
          <p:cNvPr id="3" name="Symbol zastępczy notatek 2"/>
          <p:cNvSpPr>
            <a:spLocks noGrp="1"/>
          </p:cNvSpPr>
          <p:nvPr>
            <p:ph type="body" idx="1"/>
          </p:nvPr>
        </p:nvSpPr>
        <p:spPr>
          <a:xfrm>
            <a:off x="685800" y="4343400"/>
            <a:ext cx="5486400" cy="4114800"/>
          </a:xfrm>
          <a:prstGeom prst="rect">
            <a:avLst/>
          </a:prstGeom>
        </p:spPr>
        <p:txBody>
          <a:bodyPr/>
          <a:lstStyle/>
          <a:p>
            <a:endParaRPr lang="pl-PL" dirty="0"/>
          </a:p>
        </p:txBody>
      </p:sp>
    </p:spTree>
    <p:extLst>
      <p:ext uri="{BB962C8B-B14F-4D97-AF65-F5344CB8AC3E}">
        <p14:creationId xmlns:p14="http://schemas.microsoft.com/office/powerpoint/2010/main" val="7305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041818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9" name="Title 1"/>
          <p:cNvSpPr>
            <a:spLocks noGrp="1"/>
          </p:cNvSpPr>
          <p:nvPr>
            <p:ph type="ctrTitle"/>
          </p:nvPr>
        </p:nvSpPr>
        <p:spPr>
          <a:xfrm>
            <a:off x="0" y="1371600"/>
            <a:ext cx="9144000" cy="1927225"/>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none"/>
        </p:style>
        <p:txBody>
          <a:bodyPr anchor="b">
            <a:noAutofit/>
          </a:bodyPr>
          <a:lstStyle>
            <a:lvl1pPr algn="ctr">
              <a:defRPr sz="5400" cap="all" baseline="0">
                <a:solidFill>
                  <a:schemeClr val="bg1"/>
                </a:solidFill>
              </a:defRPr>
            </a:lvl1pPr>
          </a:lstStyle>
          <a:p>
            <a:r>
              <a:rPr lang="pl-PL" dirty="0"/>
              <a:t>Kliknij, aby edytować styl</a:t>
            </a:r>
            <a:endParaRPr lang="en-US" dirty="0"/>
          </a:p>
        </p:txBody>
      </p:sp>
      <p:sp>
        <p:nvSpPr>
          <p:cNvPr id="10" name="Subtitle 2"/>
          <p:cNvSpPr>
            <a:spLocks noGrp="1"/>
          </p:cNvSpPr>
          <p:nvPr>
            <p:ph type="subTitle" idx="1"/>
          </p:nvPr>
        </p:nvSpPr>
        <p:spPr>
          <a:xfrm>
            <a:off x="1353171" y="3501008"/>
            <a:ext cx="6400800" cy="1752600"/>
          </a:xfrm>
          <a:prstGeom prst="rect">
            <a:avLst/>
          </a:prstGeo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endParaRPr lang="en-US" dirty="0"/>
          </a:p>
        </p:txBody>
      </p:sp>
      <p:cxnSp>
        <p:nvCxnSpPr>
          <p:cNvPr id="11" name="Straight Connector 7"/>
          <p:cNvCxnSpPr/>
          <p:nvPr userDrawn="1"/>
        </p:nvCxnSpPr>
        <p:spPr>
          <a:xfrm>
            <a:off x="0" y="3398520"/>
            <a:ext cx="9147912" cy="15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Prostokąt 14"/>
          <p:cNvSpPr/>
          <p:nvPr userDrawn="1"/>
        </p:nvSpPr>
        <p:spPr>
          <a:xfrm>
            <a:off x="0" y="5589240"/>
            <a:ext cx="9144000" cy="1268760"/>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grpSp>
        <p:nvGrpSpPr>
          <p:cNvPr id="16" name="Grupa 15"/>
          <p:cNvGrpSpPr/>
          <p:nvPr userDrawn="1"/>
        </p:nvGrpSpPr>
        <p:grpSpPr>
          <a:xfrm>
            <a:off x="6333767" y="5114378"/>
            <a:ext cx="2692179" cy="1081073"/>
            <a:chOff x="6333767" y="5114378"/>
            <a:chExt cx="2692179" cy="1081073"/>
          </a:xfrm>
        </p:grpSpPr>
        <p:sp>
          <p:nvSpPr>
            <p:cNvPr id="17" name="Łuk blokowy 16"/>
            <p:cNvSpPr/>
            <p:nvPr userDrawn="1"/>
          </p:nvSpPr>
          <p:spPr>
            <a:xfrm rot="20645388">
              <a:off x="7065892" y="5114378"/>
              <a:ext cx="1960054" cy="771555"/>
            </a:xfrm>
            <a:prstGeom prst="blockArc">
              <a:avLst>
                <a:gd name="adj1" fmla="val 13030408"/>
                <a:gd name="adj2" fmla="val 3591594"/>
                <a:gd name="adj3" fmla="val 11375"/>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ln w="3175">
                  <a:solidFill>
                    <a:schemeClr val="tx1"/>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ndParaRPr>
            </a:p>
          </p:txBody>
        </p:sp>
        <p:sp>
          <p:nvSpPr>
            <p:cNvPr id="18" name="Łuk blokowy 17"/>
            <p:cNvSpPr/>
            <p:nvPr userDrawn="1"/>
          </p:nvSpPr>
          <p:spPr>
            <a:xfrm rot="21437451">
              <a:off x="6333767" y="5406504"/>
              <a:ext cx="1916497" cy="788947"/>
            </a:xfrm>
            <a:prstGeom prst="blockArc">
              <a:avLst>
                <a:gd name="adj1" fmla="val 15367477"/>
                <a:gd name="adj2" fmla="val 3439210"/>
                <a:gd name="adj3" fmla="val 590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ln w="3175">
                  <a:solidFill>
                    <a:schemeClr val="tx1"/>
                  </a:solidFill>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endParaRPr>
            </a:p>
          </p:txBody>
        </p:sp>
        <p:sp>
          <p:nvSpPr>
            <p:cNvPr id="19" name="Łuk blokowy 18"/>
            <p:cNvSpPr/>
            <p:nvPr userDrawn="1"/>
          </p:nvSpPr>
          <p:spPr>
            <a:xfrm rot="12450464">
              <a:off x="6772668" y="5254025"/>
              <a:ext cx="1481328" cy="556220"/>
            </a:xfrm>
            <a:prstGeom prst="blockArc">
              <a:avLst>
                <a:gd name="adj1" fmla="val 15305545"/>
                <a:gd name="adj2" fmla="val 2589577"/>
                <a:gd name="adj3" fmla="val 9716"/>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ln w="57150">
                  <a:solidFill>
                    <a:schemeClr val="tx1"/>
                  </a:solidFill>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endParaRPr>
            </a:p>
          </p:txBody>
        </p:sp>
      </p:grpSp>
      <p:pic>
        <p:nvPicPr>
          <p:cNvPr id="12" name="Obraz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4568" y="93225"/>
            <a:ext cx="4568838" cy="524042"/>
          </a:xfrm>
          <a:prstGeom prst="rect">
            <a:avLst/>
          </a:prstGeom>
          <a:noFill/>
        </p:spPr>
      </p:pic>
      <p:sp>
        <p:nvSpPr>
          <p:cNvPr id="3" name="Prostokąt 2"/>
          <p:cNvSpPr/>
          <p:nvPr userDrawn="1"/>
        </p:nvSpPr>
        <p:spPr>
          <a:xfrm>
            <a:off x="2074987" y="617267"/>
            <a:ext cx="5004896" cy="707886"/>
          </a:xfrm>
          <a:prstGeom prst="rect">
            <a:avLst/>
          </a:prstGeom>
          <a:noFill/>
        </p:spPr>
        <p:txBody>
          <a:bodyPr wrap="none" lIns="91440" tIns="45720" rIns="91440" bIns="45720">
            <a:spAutoFit/>
          </a:bodyPr>
          <a:lstStyle/>
          <a:p>
            <a:pPr algn="ctr"/>
            <a:r>
              <a:rPr lang="pl-PL"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Programista z klasą</a:t>
            </a:r>
            <a:endParaRPr lang="pl-PL"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pole tekstowe 3"/>
          <p:cNvSpPr txBox="1"/>
          <p:nvPr userDrawn="1"/>
        </p:nvSpPr>
        <p:spPr>
          <a:xfrm>
            <a:off x="179510" y="6263189"/>
            <a:ext cx="8914645" cy="461665"/>
          </a:xfrm>
          <a:prstGeom prst="rect">
            <a:avLst/>
          </a:prstGeom>
          <a:noFill/>
        </p:spPr>
        <p:txBody>
          <a:bodyPr wrap="square" rtlCol="0">
            <a:spAutoFit/>
          </a:bodyPr>
          <a:lstStyle/>
          <a:p>
            <a:pPr algn="ctr"/>
            <a:r>
              <a:rPr lang="pl-PL" sz="800" kern="1200" dirty="0" smtClean="0">
                <a:solidFill>
                  <a:schemeClr val="tx1"/>
                </a:solidFill>
                <a:effectLst/>
                <a:latin typeface="+mn-lt"/>
                <a:ea typeface="+mn-ea"/>
                <a:cs typeface="+mn-cs"/>
              </a:rPr>
              <a:t>Projekt współfinasowany ze środków Europejskiego Funduszu Rozwoju Regionalnego,</a:t>
            </a:r>
          </a:p>
          <a:p>
            <a:pPr algn="ctr"/>
            <a:r>
              <a:rPr lang="pl-PL" sz="800" kern="1200" dirty="0" smtClean="0">
                <a:solidFill>
                  <a:schemeClr val="tx1"/>
                </a:solidFill>
                <a:effectLst/>
                <a:latin typeface="+mn-lt"/>
                <a:ea typeface="+mn-ea"/>
                <a:cs typeface="+mn-cs"/>
              </a:rPr>
              <a:t> Programu Operacyjnego Polska Cyfrowa, w ramach Osi priorytetowej III Cyfrowe kompetencje społeczeństwa, </a:t>
            </a:r>
          </a:p>
          <a:p>
            <a:pPr algn="ctr"/>
            <a:r>
              <a:rPr lang="pl-PL" sz="800" kern="1200" dirty="0" smtClean="0">
                <a:solidFill>
                  <a:schemeClr val="tx1"/>
                </a:solidFill>
                <a:effectLst/>
                <a:latin typeface="+mn-lt"/>
                <a:ea typeface="+mn-ea"/>
                <a:cs typeface="+mn-cs"/>
              </a:rPr>
              <a:t>Działanie 3.2 Innowacyjne rozwiązania na rzecz aktywizacji cyfrowej</a:t>
            </a:r>
            <a:endParaRPr lang="pl-PL" sz="800" kern="1200" dirty="0">
              <a:solidFill>
                <a:schemeClr val="tx1"/>
              </a:solidFill>
              <a:effectLst/>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pl-PL"/>
              <a:t>Kliknij, aby edytować styl</a:t>
            </a:r>
            <a:endParaRPr lang="en-US"/>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pl-PL"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pl-PL"/>
              <a:t>Kliknij, aby edytować styl</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pl-PL"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8798"/>
            <a:ext cx="8229600" cy="4876800"/>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Rectangle 7"/>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2" name="Picture 4" descr="address book, contacts icon">
            <a:extLst>
              <a:ext uri="{FF2B5EF4-FFF2-40B4-BE49-F238E27FC236}">
                <a16:creationId xmlns="" xmlns:a16="http://schemas.microsoft.com/office/drawing/2014/main" id="{2753FD78-1309-433B-9552-590CA82058F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42647"/>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 xmlns:a16="http://schemas.microsoft.com/office/drawing/2014/main" id="{E12DD8F8-E3E4-4015-9D6C-9F41D6ADA2FB}"/>
              </a:ext>
            </a:extLst>
          </p:cNvPr>
          <p:cNvSpPr/>
          <p:nvPr userDrawn="1"/>
        </p:nvSpPr>
        <p:spPr>
          <a:xfrm>
            <a:off x="412304" y="56547"/>
            <a:ext cx="5311824" cy="276999"/>
          </a:xfrm>
          <a:prstGeom prst="rect">
            <a:avLst/>
          </a:prstGeom>
        </p:spPr>
        <p:txBody>
          <a:bodyPr wrap="square">
            <a:spAutoFit/>
          </a:bodyPr>
          <a:lstStyle/>
          <a:p>
            <a:r>
              <a:rPr lang="pl-PL" sz="1200" b="0" i="1" dirty="0" smtClean="0">
                <a:solidFill>
                  <a:schemeClr val="tx1">
                    <a:lumMod val="50000"/>
                    <a:lumOff val="50000"/>
                  </a:schemeClr>
                </a:solidFill>
                <a:effectLst/>
                <a:latin typeface="tahoma" panose="020B0604030504040204" pitchFamily="34" charset="0"/>
              </a:rPr>
              <a:t>Programista z klasą – szkolenia dla nauczycieli</a:t>
            </a:r>
            <a:endParaRPr lang="pl-PL" sz="1200" dirty="0">
              <a:solidFill>
                <a:schemeClr val="tx1">
                  <a:lumMod val="50000"/>
                  <a:lumOff val="50000"/>
                </a:schemeClr>
              </a:solidFill>
            </a:endParaRPr>
          </a:p>
        </p:txBody>
      </p:sp>
      <p:sp>
        <p:nvSpPr>
          <p:cNvPr id="15" name="Tytuł 6">
            <a:extLst>
              <a:ext uri="{FF2B5EF4-FFF2-40B4-BE49-F238E27FC236}">
                <a16:creationId xmlns="" xmlns:a16="http://schemas.microsoft.com/office/drawing/2014/main" id="{6A0590C4-BA40-46A2-B2AB-B221B0BAE5C2}"/>
              </a:ext>
            </a:extLst>
          </p:cNvPr>
          <p:cNvSpPr>
            <a:spLocks noGrp="1"/>
          </p:cNvSpPr>
          <p:nvPr>
            <p:ph type="title"/>
          </p:nvPr>
        </p:nvSpPr>
        <p:spPr>
          <a:xfrm>
            <a:off x="0" y="374938"/>
            <a:ext cx="9144000" cy="749806"/>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none"/>
        </p:style>
        <p:txBody>
          <a:bodyPr>
            <a:noAutofit/>
          </a:bodyPr>
          <a:lstStyle>
            <a:lvl1pPr algn="ctr">
              <a:defRPr sz="2400">
                <a:solidFill>
                  <a:schemeClr val="bg1"/>
                </a:solidFill>
                <a:latin typeface="+mn-lt"/>
              </a:defRPr>
            </a:lvl1pPr>
          </a:lstStyle>
          <a:p>
            <a:r>
              <a:rPr lang="pl-PL" dirty="0"/>
              <a:t>Kliknij, aby edytować styl</a:t>
            </a:r>
          </a:p>
        </p:txBody>
      </p:sp>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37880" y="26994"/>
            <a:ext cx="2645867" cy="303479"/>
          </a:xfrm>
          <a:prstGeom prst="rect">
            <a:avLst/>
          </a:prstGeom>
          <a:noFill/>
        </p:spPr>
      </p:pic>
      <p:sp>
        <p:nvSpPr>
          <p:cNvPr id="9" name="pole tekstowe 8"/>
          <p:cNvSpPr txBox="1"/>
          <p:nvPr userDrawn="1"/>
        </p:nvSpPr>
        <p:spPr>
          <a:xfrm>
            <a:off x="107504" y="6285598"/>
            <a:ext cx="8914645" cy="461665"/>
          </a:xfrm>
          <a:prstGeom prst="rect">
            <a:avLst/>
          </a:prstGeom>
          <a:noFill/>
        </p:spPr>
        <p:txBody>
          <a:bodyPr wrap="square" rtlCol="0">
            <a:spAutoFit/>
          </a:bodyPr>
          <a:lstStyle/>
          <a:p>
            <a:pPr algn="ctr"/>
            <a:r>
              <a:rPr lang="pl-PL" sz="800" kern="1200" dirty="0" smtClean="0">
                <a:solidFill>
                  <a:schemeClr val="tx1"/>
                </a:solidFill>
                <a:effectLst/>
                <a:latin typeface="+mn-lt"/>
                <a:ea typeface="+mn-ea"/>
                <a:cs typeface="+mn-cs"/>
              </a:rPr>
              <a:t>Projekt współfinasowany ze środków Europejskiego Funduszu Rozwoju Regionalnego,</a:t>
            </a:r>
          </a:p>
          <a:p>
            <a:pPr algn="ctr"/>
            <a:r>
              <a:rPr lang="pl-PL" sz="800" kern="1200" dirty="0" smtClean="0">
                <a:solidFill>
                  <a:schemeClr val="tx1"/>
                </a:solidFill>
                <a:effectLst/>
                <a:latin typeface="+mn-lt"/>
                <a:ea typeface="+mn-ea"/>
                <a:cs typeface="+mn-cs"/>
              </a:rPr>
              <a:t> Programu Operacyjnego Polska Cyfrowa, w ramach Osi priorytetowej III Cyfrowe kompetencje społeczeństwa, </a:t>
            </a:r>
          </a:p>
          <a:p>
            <a:pPr algn="ctr"/>
            <a:r>
              <a:rPr lang="pl-PL" sz="800" kern="1200" dirty="0" smtClean="0">
                <a:solidFill>
                  <a:schemeClr val="tx1"/>
                </a:solidFill>
                <a:effectLst/>
                <a:latin typeface="+mn-lt"/>
                <a:ea typeface="+mn-ea"/>
                <a:cs typeface="+mn-cs"/>
              </a:rPr>
              <a:t>Działanie 3.2 Innowacyjne rozwiązania na rzecz aktywizacji cyfrowej</a:t>
            </a:r>
            <a:endParaRPr lang="pl-PL" sz="800" kern="1200" dirty="0">
              <a:solidFill>
                <a:schemeClr val="tx1"/>
              </a:solidFill>
              <a:effectLst/>
              <a:latin typeface="+mn-lt"/>
              <a:ea typeface="+mn-ea"/>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pl-PL"/>
              <a:t>Kliknij, aby edytować styl</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pl-PL"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pl-PL"/>
              <a:t>Kliknij, aby edytować styl</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pl-PL"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endParaRPr lang="pl-PL"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pl-PL"/>
              <a:t>Kliknij, aby edytować styl</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pl-PL"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endParaRPr lang="pl-PL"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pl-PL"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pl-PL"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pl-PL"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97D8F5E8-33C8-455E-AD3D-49F55CC9B916}" type="slidenum">
              <a:rPr lang="pl-PL" smtClean="0"/>
              <a:t>‹#›</a:t>
            </a:fld>
            <a:endParaRPr lang="pl-P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Programowanie</a:t>
            </a:r>
            <a:endParaRPr lang="pl-PL" dirty="0"/>
          </a:p>
        </p:txBody>
      </p:sp>
      <p:sp>
        <p:nvSpPr>
          <p:cNvPr id="3" name="Podtytuł 2"/>
          <p:cNvSpPr>
            <a:spLocks noGrp="1"/>
          </p:cNvSpPr>
          <p:nvPr>
            <p:ph type="subTitle" idx="1"/>
          </p:nvPr>
        </p:nvSpPr>
        <p:spPr/>
        <p:txBody>
          <a:bodyPr/>
          <a:lstStyle/>
          <a:p>
            <a:r>
              <a:rPr lang="pl-PL" dirty="0" smtClean="0"/>
              <a:t>Materiały dydaktyczne cz. II – podstawowe pojęcia z zakresu programowania, wstęp do programowania w środowisku </a:t>
            </a:r>
            <a:r>
              <a:rPr lang="pl-PL" dirty="0" err="1" smtClean="0"/>
              <a:t>scratch</a:t>
            </a:r>
            <a:endParaRPr lang="pl-PL" dirty="0"/>
          </a:p>
        </p:txBody>
      </p:sp>
    </p:spTree>
    <p:extLst>
      <p:ext uri="{BB962C8B-B14F-4D97-AF65-F5344CB8AC3E}">
        <p14:creationId xmlns:p14="http://schemas.microsoft.com/office/powerpoint/2010/main" val="347990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4330824" cy="4468474"/>
          </a:xfrm>
        </p:spPr>
        <p:txBody>
          <a:bodyPr/>
          <a:lstStyle/>
          <a:p>
            <a:r>
              <a:rPr lang="pl-PL" dirty="0" smtClean="0"/>
              <a:t>Instrukcja ta pozwala na wielokrotne rozgałęzienie działającego programu w zależność od wartości wskazywanej przez </a:t>
            </a:r>
            <a:r>
              <a:rPr lang="pl-PL" i="1" dirty="0" smtClean="0"/>
              <a:t>Selektor.</a:t>
            </a:r>
            <a:r>
              <a:rPr lang="pl-PL" dirty="0" smtClean="0"/>
              <a:t> Jeżeli </a:t>
            </a:r>
            <a:r>
              <a:rPr lang="pl-PL" i="1" dirty="0" smtClean="0"/>
              <a:t>Selektor</a:t>
            </a:r>
            <a:r>
              <a:rPr lang="pl-PL" dirty="0" smtClean="0"/>
              <a:t> przyjmie pierwszą wartość to jest wykonywana </a:t>
            </a:r>
            <a:r>
              <a:rPr lang="pl-PL" i="1" dirty="0" smtClean="0"/>
              <a:t>Instrukcja1</a:t>
            </a:r>
            <a:r>
              <a:rPr lang="pl-PL" dirty="0" smtClean="0"/>
              <a:t>, gdy drugą wartość  to </a:t>
            </a:r>
            <a:r>
              <a:rPr lang="pl-PL" i="1" dirty="0" smtClean="0"/>
              <a:t>Instrukcja2</a:t>
            </a:r>
            <a:r>
              <a:rPr lang="pl-PL" dirty="0" smtClean="0"/>
              <a:t> itd..</a:t>
            </a:r>
            <a:endParaRPr lang="pl-PL" dirty="0"/>
          </a:p>
        </p:txBody>
      </p:sp>
      <p:sp>
        <p:nvSpPr>
          <p:cNvPr id="3" name="Tytuł 2"/>
          <p:cNvSpPr>
            <a:spLocks noGrp="1"/>
          </p:cNvSpPr>
          <p:nvPr>
            <p:ph type="title"/>
          </p:nvPr>
        </p:nvSpPr>
        <p:spPr/>
        <p:txBody>
          <a:bodyPr/>
          <a:lstStyle/>
          <a:p>
            <a:r>
              <a:rPr lang="pl-PL" dirty="0" smtClean="0"/>
              <a:t>Instrukcja wielokrotnego wyboru</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564904"/>
            <a:ext cx="3892360" cy="179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58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4791427" cy="4324458"/>
          </a:xfrm>
        </p:spPr>
        <p:txBody>
          <a:bodyPr/>
          <a:lstStyle/>
          <a:p>
            <a:r>
              <a:rPr lang="pl-PL" dirty="0"/>
              <a:t>Pętla iteracyjna pozwala na wielokrotne powtarzanie jednej operacji lub ich grupy, oznaczonych symbolicznie jako </a:t>
            </a:r>
            <a:r>
              <a:rPr lang="pl-PL" i="1" dirty="0"/>
              <a:t>Instrukcja</a:t>
            </a:r>
            <a:r>
              <a:rPr lang="pl-PL" dirty="0"/>
              <a:t>. Dzięki temu instrukcja wykonywana jest tyle razy, ile wymaga tego programista określający wartość początkową i końcową licznika oraz krok jego zwiększania.</a:t>
            </a:r>
            <a:endParaRPr lang="pl-PL" dirty="0"/>
          </a:p>
        </p:txBody>
      </p:sp>
      <p:sp>
        <p:nvSpPr>
          <p:cNvPr id="3" name="Tytuł 2"/>
          <p:cNvSpPr>
            <a:spLocks noGrp="1"/>
          </p:cNvSpPr>
          <p:nvPr>
            <p:ph type="title"/>
          </p:nvPr>
        </p:nvSpPr>
        <p:spPr/>
        <p:txBody>
          <a:bodyPr/>
          <a:lstStyle/>
          <a:p>
            <a:r>
              <a:rPr lang="pl-PL" dirty="0" smtClean="0"/>
              <a:t>Instrukcja iteracyjna</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627" y="2348880"/>
            <a:ext cx="335244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94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4978896" cy="4540482"/>
          </a:xfrm>
        </p:spPr>
        <p:txBody>
          <a:bodyPr/>
          <a:lstStyle/>
          <a:p>
            <a:r>
              <a:rPr lang="pl-PL" dirty="0"/>
              <a:t>W przypadku pętli z </a:t>
            </a:r>
            <a:r>
              <a:rPr lang="pl-PL" dirty="0" smtClean="0"/>
              <a:t>przyzwoleniem, </a:t>
            </a:r>
            <a:r>
              <a:rPr lang="pl-PL" i="1" dirty="0" smtClean="0"/>
              <a:t>Instrukcja</a:t>
            </a:r>
            <a:r>
              <a:rPr lang="pl-PL" dirty="0" smtClean="0"/>
              <a:t> </a:t>
            </a:r>
            <a:r>
              <a:rPr lang="pl-PL" dirty="0"/>
              <a:t>wykonywana jest do momentu, kiedy </a:t>
            </a:r>
            <a:r>
              <a:rPr lang="pl-PL" i="1" dirty="0"/>
              <a:t>warunek</a:t>
            </a:r>
            <a:r>
              <a:rPr lang="pl-PL" dirty="0"/>
              <a:t> podany w symbolu decyzji nie zostanie spełniony. Na wstępie sprawdzany jest warunek umieszczony w symbolu decyzji, a dopiero później, w przypadku jego spełnienia, wykonywana jest instrukcja. Może zatem zdarzyć się tak, że instrukcja ta nie będzie nigdy wykonana.</a:t>
            </a:r>
            <a:endParaRPr lang="pl-PL" dirty="0"/>
          </a:p>
        </p:txBody>
      </p:sp>
      <p:sp>
        <p:nvSpPr>
          <p:cNvPr id="3" name="Tytuł 2"/>
          <p:cNvSpPr>
            <a:spLocks noGrp="1"/>
          </p:cNvSpPr>
          <p:nvPr>
            <p:ph type="title"/>
          </p:nvPr>
        </p:nvSpPr>
        <p:spPr/>
        <p:txBody>
          <a:bodyPr/>
          <a:lstStyle/>
          <a:p>
            <a:r>
              <a:rPr lang="pl-PL" dirty="0" smtClean="0"/>
              <a:t>Instrukcja z przyzwoleniem</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14" y="2381250"/>
            <a:ext cx="2809934"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33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5194920" cy="4876800"/>
          </a:xfrm>
        </p:spPr>
        <p:txBody>
          <a:bodyPr/>
          <a:lstStyle/>
          <a:p>
            <a:r>
              <a:rPr lang="pl-PL" dirty="0"/>
              <a:t>W pętli na dokładność, </a:t>
            </a:r>
            <a:r>
              <a:rPr lang="pl-PL" dirty="0" smtClean="0"/>
              <a:t>najpierw </a:t>
            </a:r>
            <a:r>
              <a:rPr lang="pl-PL" dirty="0"/>
              <a:t>wykonywana jest </a:t>
            </a:r>
            <a:r>
              <a:rPr lang="pl-PL" i="1" dirty="0" smtClean="0"/>
              <a:t>Instrukcja</a:t>
            </a:r>
            <a:r>
              <a:rPr lang="pl-PL" dirty="0" smtClean="0"/>
              <a:t>, </a:t>
            </a:r>
            <a:r>
              <a:rPr lang="pl-PL" dirty="0"/>
              <a:t>a dopiero później sprawdzany jest </a:t>
            </a:r>
            <a:r>
              <a:rPr lang="pl-PL" i="1" dirty="0" smtClean="0"/>
              <a:t>Warunek</a:t>
            </a:r>
            <a:r>
              <a:rPr lang="pl-PL" dirty="0"/>
              <a:t>. Jeżeli </a:t>
            </a:r>
            <a:r>
              <a:rPr lang="pl-PL" i="1" dirty="0" smtClean="0"/>
              <a:t>Warunek</a:t>
            </a:r>
            <a:r>
              <a:rPr lang="pl-PL" dirty="0" smtClean="0"/>
              <a:t> </a:t>
            </a:r>
            <a:r>
              <a:rPr lang="pl-PL" dirty="0"/>
              <a:t>nie jest spełniony, </a:t>
            </a:r>
            <a:r>
              <a:rPr lang="pl-PL" i="1" dirty="0" smtClean="0"/>
              <a:t>Instrukcja</a:t>
            </a:r>
            <a:r>
              <a:rPr lang="pl-PL" dirty="0" smtClean="0"/>
              <a:t> </a:t>
            </a:r>
            <a:r>
              <a:rPr lang="pl-PL" dirty="0"/>
              <a:t>wykonywana jest powtórnie. Jeśli natomiast został on spełniony to następuje opuszczenie pętli.</a:t>
            </a:r>
            <a:endParaRPr lang="pl-PL" dirty="0"/>
          </a:p>
        </p:txBody>
      </p:sp>
      <p:sp>
        <p:nvSpPr>
          <p:cNvPr id="3" name="Tytuł 2"/>
          <p:cNvSpPr>
            <a:spLocks noGrp="1"/>
          </p:cNvSpPr>
          <p:nvPr>
            <p:ph type="title"/>
          </p:nvPr>
        </p:nvSpPr>
        <p:spPr/>
        <p:txBody>
          <a:bodyPr/>
          <a:lstStyle/>
          <a:p>
            <a:r>
              <a:rPr lang="pl-PL" dirty="0" smtClean="0"/>
              <a:t>Instrukcja na dokładność</a:t>
            </a:r>
            <a:endParaRPr lang="pl-P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76872"/>
            <a:ext cx="2673449" cy="218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78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4834880" cy="4876800"/>
          </a:xfrm>
        </p:spPr>
        <p:txBody>
          <a:bodyPr/>
          <a:lstStyle/>
          <a:p>
            <a:r>
              <a:rPr lang="pl-PL" i="1" dirty="0" smtClean="0"/>
              <a:t>Instrukcja złożona, </a:t>
            </a:r>
            <a:r>
              <a:rPr lang="pl-PL" dirty="0" smtClean="0"/>
              <a:t>to grupa instrukcji prostych (elementarnych) tak by były one widziane jako jedna instrukcja</a:t>
            </a:r>
            <a:endParaRPr lang="pl-PL" i="1" dirty="0"/>
          </a:p>
        </p:txBody>
      </p:sp>
      <p:sp>
        <p:nvSpPr>
          <p:cNvPr id="3" name="Tytuł 2"/>
          <p:cNvSpPr>
            <a:spLocks noGrp="1"/>
          </p:cNvSpPr>
          <p:nvPr>
            <p:ph type="title"/>
          </p:nvPr>
        </p:nvSpPr>
        <p:spPr/>
        <p:txBody>
          <a:bodyPr/>
          <a:lstStyle/>
          <a:p>
            <a:r>
              <a:rPr lang="pl-PL" dirty="0" smtClean="0"/>
              <a:t>Instrukcja złożona</a:t>
            </a:r>
            <a:endParaRPr lang="pl-P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700808"/>
            <a:ext cx="2444105" cy="333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3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4834880" cy="4876800"/>
          </a:xfrm>
        </p:spPr>
        <p:txBody>
          <a:bodyPr/>
          <a:lstStyle/>
          <a:p>
            <a:r>
              <a:rPr lang="pl-PL" i="1" dirty="0" smtClean="0"/>
              <a:t>Procedura</a:t>
            </a:r>
            <a:r>
              <a:rPr lang="pl-PL" dirty="0" smtClean="0"/>
              <a:t> lub </a:t>
            </a:r>
            <a:r>
              <a:rPr lang="pl-PL" i="1" dirty="0" smtClean="0"/>
              <a:t>funkcja </a:t>
            </a:r>
            <a:r>
              <a:rPr lang="pl-PL" dirty="0" smtClean="0"/>
              <a:t>to grupa instrukcji prostych i instrukcji sterujących, realizujących określoną fragment programu, który wywołujemy w programie poprzez nazwę. </a:t>
            </a:r>
            <a:endParaRPr lang="pl-PL" i="1" dirty="0"/>
          </a:p>
        </p:txBody>
      </p:sp>
      <p:sp>
        <p:nvSpPr>
          <p:cNvPr id="3" name="Tytuł 2"/>
          <p:cNvSpPr>
            <a:spLocks noGrp="1"/>
          </p:cNvSpPr>
          <p:nvPr>
            <p:ph type="title"/>
          </p:nvPr>
        </p:nvSpPr>
        <p:spPr/>
        <p:txBody>
          <a:bodyPr/>
          <a:lstStyle/>
          <a:p>
            <a:r>
              <a:rPr lang="pl-PL" dirty="0" smtClean="0"/>
              <a:t>Działanie procedury lub funkcji</a:t>
            </a:r>
            <a:endParaRPr lang="pl-PL"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16832"/>
            <a:ext cx="30003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4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Przykładowy schemat blokowy do obliczania pola powierzchni prostokąta. </a:t>
            </a:r>
            <a:endParaRPr lang="pl-PL"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7088" y="1340768"/>
            <a:ext cx="3798246" cy="439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8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a:p>
        </p:txBody>
      </p:sp>
      <p:sp>
        <p:nvSpPr>
          <p:cNvPr id="3" name="Tytuł 2"/>
          <p:cNvSpPr>
            <a:spLocks noGrp="1"/>
          </p:cNvSpPr>
          <p:nvPr>
            <p:ph type="title"/>
          </p:nvPr>
        </p:nvSpPr>
        <p:spPr/>
        <p:txBody>
          <a:bodyPr/>
          <a:lstStyle/>
          <a:p>
            <a:r>
              <a:rPr lang="pl-PL" dirty="0"/>
              <a:t>Schemat blokowy obliczania równania kwadratowego postaci </a:t>
            </a:r>
            <a:r>
              <a:rPr lang="pl-PL" i="1" dirty="0"/>
              <a:t>ax</a:t>
            </a:r>
            <a:r>
              <a:rPr lang="pl-PL" baseline="30000" dirty="0"/>
              <a:t>2</a:t>
            </a:r>
            <a:r>
              <a:rPr lang="pl-PL" dirty="0"/>
              <a:t>+</a:t>
            </a:r>
            <a:r>
              <a:rPr lang="pl-PL" i="1" dirty="0"/>
              <a:t>bx</a:t>
            </a:r>
            <a:r>
              <a:rPr lang="pl-PL" dirty="0"/>
              <a:t>+</a:t>
            </a:r>
            <a:r>
              <a:rPr lang="pl-PL" i="1" dirty="0"/>
              <a:t>c</a:t>
            </a:r>
            <a:r>
              <a:rPr lang="pl-PL" dirty="0"/>
              <a:t>=0</a:t>
            </a:r>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7"/>
            <a:ext cx="6509876" cy="451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2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Klasyfikacja języków programowania</a:t>
            </a:r>
            <a:endParaRPr lang="pl-PL"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422" y="1438561"/>
            <a:ext cx="7724034" cy="365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7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Testowanie programu odbywa się w różnych fazach pisania programu:</a:t>
            </a:r>
          </a:p>
          <a:p>
            <a:r>
              <a:rPr lang="pl-PL" dirty="0" smtClean="0"/>
              <a:t>- poszczególnych jednostek (klas, komponentów, procedur i funkcji programu)</a:t>
            </a:r>
          </a:p>
          <a:p>
            <a:r>
              <a:rPr lang="pl-PL" dirty="0" smtClean="0"/>
              <a:t>- modułów i podzespołów (komponenty łączymy w moduły i podsystemy),</a:t>
            </a:r>
          </a:p>
          <a:p>
            <a:r>
              <a:rPr lang="pl-PL" dirty="0" smtClean="0"/>
              <a:t>- systemowe (testowanie powiązań pomiędzy </a:t>
            </a:r>
            <a:r>
              <a:rPr lang="pl-PL" dirty="0" err="1" smtClean="0"/>
              <a:t>modułąmi</a:t>
            </a:r>
            <a:r>
              <a:rPr lang="pl-PL" dirty="0" smtClean="0"/>
              <a:t> i podsystemami)</a:t>
            </a:r>
          </a:p>
          <a:p>
            <a:r>
              <a:rPr lang="pl-PL" dirty="0"/>
              <a:t>- odbiorcze (końcowa faza procesu testowania przed </a:t>
            </a:r>
            <a:r>
              <a:rPr lang="pl-PL" dirty="0" smtClean="0"/>
              <a:t>przyjęciem programu do użytkowania)</a:t>
            </a:r>
          </a:p>
          <a:p>
            <a:pPr marL="0" indent="0">
              <a:buNone/>
            </a:pPr>
            <a:r>
              <a:rPr lang="pl-PL" dirty="0" smtClean="0"/>
              <a:t>Z punktu widzenia korzystania ze </a:t>
            </a:r>
            <a:r>
              <a:rPr lang="pl-PL" dirty="0" err="1" smtClean="0"/>
              <a:t>scratch</a:t>
            </a:r>
            <a:r>
              <a:rPr lang="pl-PL" dirty="0" smtClean="0"/>
              <a:t> w grę wchodzi testowanie poszczególnych jednostek i odbiorcze</a:t>
            </a:r>
            <a:endParaRPr lang="pl-PL" dirty="0"/>
          </a:p>
        </p:txBody>
      </p:sp>
      <p:sp>
        <p:nvSpPr>
          <p:cNvPr id="3" name="Tytuł 2"/>
          <p:cNvSpPr>
            <a:spLocks noGrp="1"/>
          </p:cNvSpPr>
          <p:nvPr>
            <p:ph type="title"/>
          </p:nvPr>
        </p:nvSpPr>
        <p:spPr/>
        <p:txBody>
          <a:bodyPr/>
          <a:lstStyle/>
          <a:p>
            <a:r>
              <a:rPr lang="pl-PL" dirty="0" smtClean="0"/>
              <a:t>Testowanie</a:t>
            </a:r>
            <a:endParaRPr lang="pl-PL" dirty="0"/>
          </a:p>
        </p:txBody>
      </p:sp>
    </p:spTree>
    <p:extLst>
      <p:ext uri="{BB962C8B-B14F-4D97-AF65-F5344CB8AC3E}">
        <p14:creationId xmlns:p14="http://schemas.microsoft.com/office/powerpoint/2010/main" val="218507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Podstawowe pojęcia z zakresu programowania</a:t>
            </a:r>
            <a:endParaRPr lang="pl-PL" dirty="0"/>
          </a:p>
        </p:txBody>
      </p:sp>
      <p:sp>
        <p:nvSpPr>
          <p:cNvPr id="3" name="Symbol zastępczy tekstu 2"/>
          <p:cNvSpPr>
            <a:spLocks noGrp="1"/>
          </p:cNvSpPr>
          <p:nvPr>
            <p:ph type="body" idx="1"/>
          </p:nvPr>
        </p:nvSpPr>
        <p:spPr/>
        <p:txBody>
          <a:bodyPr/>
          <a:lstStyle/>
          <a:p>
            <a:r>
              <a:rPr lang="pl-PL" dirty="0" smtClean="0"/>
              <a:t>Etapy tworzenia programu. Pojęcie algorytmu i metody jego zapisu. Klasyfikacja języków programowania.</a:t>
            </a:r>
            <a:endParaRPr lang="pl-PL" dirty="0"/>
          </a:p>
        </p:txBody>
      </p:sp>
      <p:sp>
        <p:nvSpPr>
          <p:cNvPr id="4" name="Symbol zastępczy daty 3"/>
          <p:cNvSpPr>
            <a:spLocks noGrp="1"/>
          </p:cNvSpPr>
          <p:nvPr>
            <p:ph type="dt" sz="half" idx="10"/>
          </p:nvPr>
        </p:nvSpPr>
        <p:spPr/>
        <p:txBody>
          <a:bodyPr/>
          <a:lstStyle/>
          <a:p>
            <a:endParaRPr lang="pl-PL" dirty="0"/>
          </a:p>
        </p:txBody>
      </p:sp>
    </p:spTree>
    <p:extLst>
      <p:ext uri="{BB962C8B-B14F-4D97-AF65-F5344CB8AC3E}">
        <p14:creationId xmlns:p14="http://schemas.microsoft.com/office/powerpoint/2010/main" val="250656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wstęp do programowania w środowisku </a:t>
            </a:r>
            <a:r>
              <a:rPr lang="pl-PL" dirty="0" err="1"/>
              <a:t>scratch</a:t>
            </a:r>
            <a:endParaRPr lang="pl-PL" dirty="0"/>
          </a:p>
        </p:txBody>
      </p:sp>
      <p:sp>
        <p:nvSpPr>
          <p:cNvPr id="3" name="Symbol zastępczy tekstu 2"/>
          <p:cNvSpPr>
            <a:spLocks noGrp="1"/>
          </p:cNvSpPr>
          <p:nvPr>
            <p:ph type="body" idx="1"/>
          </p:nvPr>
        </p:nvSpPr>
        <p:spPr/>
        <p:txBody>
          <a:bodyPr/>
          <a:lstStyle/>
          <a:p>
            <a:r>
              <a:rPr lang="pl-PL" dirty="0" smtClean="0"/>
              <a:t>Charakterystyk środowiska </a:t>
            </a:r>
            <a:r>
              <a:rPr lang="pl-PL" dirty="0" err="1" smtClean="0"/>
              <a:t>scratch</a:t>
            </a:r>
            <a:r>
              <a:rPr lang="pl-PL" dirty="0" smtClean="0"/>
              <a:t>, ekran </a:t>
            </a:r>
            <a:r>
              <a:rPr lang="pl-PL" dirty="0" err="1" smtClean="0"/>
              <a:t>scratch</a:t>
            </a:r>
            <a:r>
              <a:rPr lang="pl-PL" dirty="0" smtClean="0"/>
              <a:t>, pierwsze programy.</a:t>
            </a:r>
            <a:endParaRPr lang="pl-PL" dirty="0"/>
          </a:p>
        </p:txBody>
      </p:sp>
      <p:sp>
        <p:nvSpPr>
          <p:cNvPr id="4" name="Symbol zastępczy daty 3"/>
          <p:cNvSpPr>
            <a:spLocks noGrp="1"/>
          </p:cNvSpPr>
          <p:nvPr>
            <p:ph type="dt" sz="half" idx="10"/>
          </p:nvPr>
        </p:nvSpPr>
        <p:spPr/>
        <p:txBody>
          <a:bodyPr/>
          <a:lstStyle/>
          <a:p>
            <a:endParaRPr lang="pl-PL" dirty="0"/>
          </a:p>
        </p:txBody>
      </p:sp>
    </p:spTree>
    <p:extLst>
      <p:ext uri="{BB962C8B-B14F-4D97-AF65-F5344CB8AC3E}">
        <p14:creationId xmlns:p14="http://schemas.microsoft.com/office/powerpoint/2010/main" val="152627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3466728" cy="4876800"/>
          </a:xfrm>
        </p:spPr>
        <p:txBody>
          <a:bodyPr/>
          <a:lstStyle/>
          <a:p>
            <a:pPr>
              <a:buClr>
                <a:schemeClr val="tx1"/>
              </a:buClr>
            </a:pPr>
            <a:r>
              <a:rPr lang="pl-PL" sz="2000" dirty="0" smtClean="0"/>
              <a:t>Interpretowany obiektowy wizualny język programowania</a:t>
            </a:r>
          </a:p>
          <a:p>
            <a:pPr>
              <a:buClr>
                <a:schemeClr val="tx1"/>
              </a:buClr>
            </a:pPr>
            <a:r>
              <a:rPr lang="pl-PL" sz="2000" dirty="0" smtClean="0"/>
              <a:t>Umożliwia łatwe tworzenie interaktywnych historyjek, animacji, gier, muzyki.</a:t>
            </a:r>
          </a:p>
          <a:p>
            <a:pPr>
              <a:buClr>
                <a:schemeClr val="tx1"/>
              </a:buClr>
            </a:pPr>
            <a:r>
              <a:rPr lang="pl-PL" sz="2000" dirty="0" smtClean="0"/>
              <a:t>Instrukcje proste oraz pętle sterujące mają kształt puzzli, z których układa się program</a:t>
            </a:r>
          </a:p>
          <a:p>
            <a:pPr>
              <a:buClr>
                <a:schemeClr val="tx1"/>
              </a:buClr>
            </a:pPr>
            <a:r>
              <a:rPr lang="pl-PL" sz="2000" dirty="0" smtClean="0"/>
              <a:t>Przy pomocy tych puzzli sterujemy duszkami.</a:t>
            </a:r>
          </a:p>
          <a:p>
            <a:pPr>
              <a:buClr>
                <a:schemeClr val="tx1"/>
              </a:buClr>
            </a:pPr>
            <a:r>
              <a:rPr lang="pl-PL" sz="2000" dirty="0" smtClean="0"/>
              <a:t>Duszki poruszają się po scenie</a:t>
            </a:r>
            <a:endParaRPr lang="pl-PL" sz="2000" dirty="0"/>
          </a:p>
        </p:txBody>
      </p:sp>
      <p:sp>
        <p:nvSpPr>
          <p:cNvPr id="3" name="Tytuł 2"/>
          <p:cNvSpPr>
            <a:spLocks noGrp="1"/>
          </p:cNvSpPr>
          <p:nvPr>
            <p:ph type="title"/>
          </p:nvPr>
        </p:nvSpPr>
        <p:spPr/>
        <p:txBody>
          <a:bodyPr/>
          <a:lstStyle/>
          <a:p>
            <a:r>
              <a:rPr lang="pl-PL" dirty="0" err="1" smtClean="0"/>
              <a:t>Scratch</a:t>
            </a:r>
            <a:r>
              <a:rPr lang="pl-PL" dirty="0" smtClean="0"/>
              <a:t> ogólna charakterystyka</a:t>
            </a:r>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672" y="2132856"/>
            <a:ext cx="5026899" cy="3339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9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Okno </a:t>
            </a:r>
            <a:r>
              <a:rPr lang="pl-PL" dirty="0" err="1" smtClean="0"/>
              <a:t>scratch</a:t>
            </a:r>
            <a:endParaRPr lang="pl-PL"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4111"/>
            <a:ext cx="8229600" cy="426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39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ClrTx/>
            </a:pPr>
            <a:r>
              <a:rPr lang="pl-PL" b="1" dirty="0"/>
              <a:t>Napis </a:t>
            </a:r>
            <a:r>
              <a:rPr lang="pl-PL" b="1" dirty="0" err="1"/>
              <a:t>Scratch</a:t>
            </a:r>
            <a:r>
              <a:rPr lang="pl-PL" dirty="0"/>
              <a:t> – przejście do głównej strony </a:t>
            </a:r>
            <a:r>
              <a:rPr lang="pl-PL" dirty="0" err="1"/>
              <a:t>Scratcha</a:t>
            </a:r>
            <a:r>
              <a:rPr lang="pl-PL" dirty="0"/>
              <a:t> (startowej). </a:t>
            </a:r>
            <a:endParaRPr lang="pl-PL" dirty="0" smtClean="0"/>
          </a:p>
          <a:p>
            <a:pPr>
              <a:buClrTx/>
            </a:pPr>
            <a:r>
              <a:rPr lang="pl-PL" b="1" dirty="0" smtClean="0"/>
              <a:t>Globus</a:t>
            </a:r>
            <a:r>
              <a:rPr lang="pl-PL" dirty="0" smtClean="0"/>
              <a:t> </a:t>
            </a:r>
            <a:r>
              <a:rPr lang="pl-PL" dirty="0"/>
              <a:t>– wybór języka </a:t>
            </a:r>
            <a:r>
              <a:rPr lang="pl-PL" dirty="0" smtClean="0"/>
              <a:t>środowiska.</a:t>
            </a:r>
          </a:p>
          <a:p>
            <a:pPr>
              <a:buClrTx/>
            </a:pPr>
            <a:r>
              <a:rPr lang="pl-PL" b="1" dirty="0" smtClean="0"/>
              <a:t>Plik</a:t>
            </a:r>
            <a:r>
              <a:rPr lang="pl-PL" dirty="0" smtClean="0"/>
              <a:t> </a:t>
            </a:r>
            <a:r>
              <a:rPr lang="pl-PL" dirty="0"/>
              <a:t>– zapisywanie i otwieranie </a:t>
            </a:r>
            <a:r>
              <a:rPr lang="pl-PL" dirty="0" smtClean="0"/>
              <a:t>projektów:</a:t>
            </a:r>
          </a:p>
          <a:p>
            <a:pPr lvl="1">
              <a:buClrTx/>
            </a:pPr>
            <a:r>
              <a:rPr lang="pl-PL" b="1" dirty="0" smtClean="0"/>
              <a:t>Nowy</a:t>
            </a:r>
            <a:r>
              <a:rPr lang="pl-PL" dirty="0" smtClean="0"/>
              <a:t> </a:t>
            </a:r>
            <a:r>
              <a:rPr lang="pl-PL" dirty="0"/>
              <a:t>– tworzenie nowego projektu; </a:t>
            </a:r>
          </a:p>
          <a:p>
            <a:pPr lvl="1">
              <a:buClrTx/>
            </a:pPr>
            <a:r>
              <a:rPr lang="pl-PL" b="1" dirty="0" smtClean="0"/>
              <a:t>Zapisz </a:t>
            </a:r>
            <a:r>
              <a:rPr lang="pl-PL" b="1" dirty="0"/>
              <a:t>teraz</a:t>
            </a:r>
            <a:r>
              <a:rPr lang="pl-PL" dirty="0"/>
              <a:t> – zapisywanie na stronie (zapis odbywa się również automatycznie co pewien czas; </a:t>
            </a:r>
            <a:endParaRPr lang="pl-PL" dirty="0" smtClean="0"/>
          </a:p>
          <a:p>
            <a:pPr lvl="1">
              <a:buClrTx/>
            </a:pPr>
            <a:r>
              <a:rPr lang="pl-PL" b="1" dirty="0" smtClean="0"/>
              <a:t>Zapisz </a:t>
            </a:r>
            <a:r>
              <a:rPr lang="pl-PL" b="1" dirty="0"/>
              <a:t>jako kopię</a:t>
            </a:r>
            <a:r>
              <a:rPr lang="pl-PL" dirty="0"/>
              <a:t> – zapisywanie na stronie pod nową nazwą; </a:t>
            </a:r>
            <a:endParaRPr lang="pl-PL" dirty="0" smtClean="0"/>
          </a:p>
          <a:p>
            <a:pPr lvl="1">
              <a:buClrTx/>
            </a:pPr>
            <a:r>
              <a:rPr lang="pl-PL" b="1" dirty="0" smtClean="0"/>
              <a:t>Przejdź </a:t>
            </a:r>
            <a:r>
              <a:rPr lang="pl-PL" b="1" dirty="0"/>
              <a:t>do Moich rzeczy</a:t>
            </a:r>
            <a:r>
              <a:rPr lang="pl-PL" dirty="0"/>
              <a:t> – otwieranie listy projektów użytkownika; </a:t>
            </a:r>
            <a:endParaRPr lang="pl-PL" dirty="0" smtClean="0"/>
          </a:p>
          <a:p>
            <a:pPr lvl="1">
              <a:buClrTx/>
            </a:pPr>
            <a:r>
              <a:rPr lang="pl-PL" b="1" dirty="0" smtClean="0"/>
              <a:t>Wgraj </a:t>
            </a:r>
            <a:r>
              <a:rPr lang="pl-PL" b="1" dirty="0"/>
              <a:t>ze swojego komputera</a:t>
            </a:r>
            <a:r>
              <a:rPr lang="pl-PL" dirty="0"/>
              <a:t> – otwieranie projektu z dysku; </a:t>
            </a:r>
            <a:endParaRPr lang="pl-PL" dirty="0" smtClean="0"/>
          </a:p>
          <a:p>
            <a:pPr lvl="1">
              <a:buClrTx/>
            </a:pPr>
            <a:r>
              <a:rPr lang="pl-PL" b="1" dirty="0" smtClean="0"/>
              <a:t>Pobierz </a:t>
            </a:r>
            <a:r>
              <a:rPr lang="pl-PL" b="1" dirty="0"/>
              <a:t>na swój komputer</a:t>
            </a:r>
            <a:r>
              <a:rPr lang="pl-PL" dirty="0"/>
              <a:t> – zapisywanie projektu na dysku; </a:t>
            </a:r>
            <a:endParaRPr lang="pl-PL" dirty="0" smtClean="0"/>
          </a:p>
          <a:p>
            <a:pPr lvl="1">
              <a:buClrTx/>
            </a:pPr>
            <a:r>
              <a:rPr lang="pl-PL" b="1" dirty="0" smtClean="0"/>
              <a:t>Przywróć</a:t>
            </a:r>
            <a:r>
              <a:rPr lang="pl-PL" dirty="0" smtClean="0"/>
              <a:t> </a:t>
            </a:r>
            <a:r>
              <a:rPr lang="pl-PL" dirty="0"/>
              <a:t>– wczytywanie otwartej ostatnio wersji projektu (jeśli chcemy odrzucić zmiany w projekcie</a:t>
            </a:r>
            <a:r>
              <a:rPr lang="pl-PL" dirty="0" smtClean="0"/>
              <a:t>).</a:t>
            </a:r>
            <a:r>
              <a:rPr lang="pl-PL" dirty="0"/>
              <a:t/>
            </a:r>
            <a:br>
              <a:rPr lang="pl-PL" dirty="0"/>
            </a:br>
            <a:endParaRPr lang="pl-PL" dirty="0"/>
          </a:p>
          <a:p>
            <a:pPr>
              <a:buClrTx/>
            </a:pPr>
            <a:endParaRPr lang="pl-PL" dirty="0" smtClean="0"/>
          </a:p>
          <a:p>
            <a:endParaRPr lang="pl-PL" dirty="0"/>
          </a:p>
        </p:txBody>
      </p:sp>
      <p:sp>
        <p:nvSpPr>
          <p:cNvPr id="3" name="Tytuł 2"/>
          <p:cNvSpPr>
            <a:spLocks noGrp="1"/>
          </p:cNvSpPr>
          <p:nvPr>
            <p:ph type="title"/>
          </p:nvPr>
        </p:nvSpPr>
        <p:spPr/>
        <p:txBody>
          <a:bodyPr/>
          <a:lstStyle/>
          <a:p>
            <a:r>
              <a:rPr lang="pl-PL" dirty="0" smtClean="0"/>
              <a:t>Zastosowanie poszczególnych elementów okna </a:t>
            </a:r>
            <a:r>
              <a:rPr lang="pl-PL" dirty="0" err="1" smtClean="0"/>
              <a:t>scratch</a:t>
            </a:r>
            <a:r>
              <a:rPr lang="pl-PL" dirty="0" smtClean="0"/>
              <a:t> – menu I</a:t>
            </a:r>
            <a:endParaRPr lang="pl-PL" dirty="0"/>
          </a:p>
        </p:txBody>
      </p:sp>
    </p:spTree>
    <p:extLst>
      <p:ext uri="{BB962C8B-B14F-4D97-AF65-F5344CB8AC3E}">
        <p14:creationId xmlns:p14="http://schemas.microsoft.com/office/powerpoint/2010/main" val="118419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ClrTx/>
            </a:pPr>
            <a:r>
              <a:rPr lang="pl-PL" b="1" dirty="0"/>
              <a:t>Edytuj</a:t>
            </a:r>
            <a:r>
              <a:rPr lang="pl-PL" dirty="0"/>
              <a:t> – umożliwia: </a:t>
            </a:r>
          </a:p>
          <a:p>
            <a:pPr lvl="1">
              <a:buClrTx/>
            </a:pPr>
            <a:r>
              <a:rPr lang="pl-PL" b="1" dirty="0"/>
              <a:t>usuń</a:t>
            </a:r>
            <a:r>
              <a:rPr lang="pl-PL" dirty="0"/>
              <a:t> – usuwanie obiektów, </a:t>
            </a:r>
          </a:p>
          <a:p>
            <a:pPr lvl="1">
              <a:buClrTx/>
            </a:pPr>
            <a:r>
              <a:rPr lang="pl-PL" b="1" dirty="0"/>
              <a:t>Układ małej sceny</a:t>
            </a:r>
            <a:r>
              <a:rPr lang="pl-PL" dirty="0"/>
              <a:t> – zmniejszenie sceny i powiększenie panelu zasobów (skryptów…),</a:t>
            </a:r>
          </a:p>
          <a:p>
            <a:pPr lvl="1">
              <a:buClrTx/>
            </a:pPr>
            <a:r>
              <a:rPr lang="pl-PL" b="1" dirty="0"/>
              <a:t>Tryb Turbo</a:t>
            </a:r>
            <a:r>
              <a:rPr lang="pl-PL" dirty="0"/>
              <a:t> – przyspieszenie działania skryptów</a:t>
            </a:r>
            <a:r>
              <a:rPr lang="pl-PL" dirty="0" smtClean="0"/>
              <a:t>.</a:t>
            </a:r>
          </a:p>
          <a:p>
            <a:pPr>
              <a:buClrTx/>
            </a:pPr>
            <a:r>
              <a:rPr lang="pl-PL" b="1" dirty="0"/>
              <a:t>Wskazówki</a:t>
            </a:r>
            <a:r>
              <a:rPr lang="pl-PL" dirty="0"/>
              <a:t> – wyświetlenie (wysunięcie z prawej strony) okna pomocy</a:t>
            </a:r>
            <a:r>
              <a:rPr lang="pl-PL" dirty="0" smtClean="0"/>
              <a:t>.</a:t>
            </a:r>
          </a:p>
          <a:p>
            <a:endParaRPr lang="pl-PL" dirty="0"/>
          </a:p>
        </p:txBody>
      </p:sp>
      <p:sp>
        <p:nvSpPr>
          <p:cNvPr id="3" name="Tytuł 2"/>
          <p:cNvSpPr>
            <a:spLocks noGrp="1"/>
          </p:cNvSpPr>
          <p:nvPr>
            <p:ph type="title"/>
          </p:nvPr>
        </p:nvSpPr>
        <p:spPr/>
        <p:txBody>
          <a:bodyPr/>
          <a:lstStyle/>
          <a:p>
            <a:r>
              <a:rPr lang="pl-PL" dirty="0"/>
              <a:t>Zastosowanie poszczególnych elementów okna </a:t>
            </a:r>
            <a:r>
              <a:rPr lang="pl-PL" dirty="0" err="1"/>
              <a:t>scratch</a:t>
            </a:r>
            <a:r>
              <a:rPr lang="pl-PL" dirty="0"/>
              <a:t> – menu </a:t>
            </a:r>
            <a:r>
              <a:rPr lang="pl-PL" dirty="0" smtClean="0"/>
              <a:t>II</a:t>
            </a:r>
            <a:endParaRPr lang="pl-PL" dirty="0"/>
          </a:p>
        </p:txBody>
      </p:sp>
    </p:spTree>
    <p:extLst>
      <p:ext uri="{BB962C8B-B14F-4D97-AF65-F5344CB8AC3E}">
        <p14:creationId xmlns:p14="http://schemas.microsoft.com/office/powerpoint/2010/main" val="80635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ClrTx/>
            </a:pPr>
            <a:endParaRPr lang="pl-PL" b="1" dirty="0" smtClean="0"/>
          </a:p>
          <a:p>
            <a:pPr>
              <a:buClrTx/>
            </a:pPr>
            <a:r>
              <a:rPr lang="pl-PL" b="1" dirty="0" smtClean="0"/>
              <a:t>Menu obrazkowe</a:t>
            </a:r>
          </a:p>
          <a:p>
            <a:pPr lvl="1">
              <a:buClrTx/>
            </a:pPr>
            <a:r>
              <a:rPr lang="pl-PL" b="1" dirty="0" smtClean="0"/>
              <a:t>Pieczątka</a:t>
            </a:r>
            <a:r>
              <a:rPr lang="pl-PL" dirty="0" smtClean="0"/>
              <a:t> </a:t>
            </a:r>
            <a:r>
              <a:rPr lang="pl-PL" dirty="0"/>
              <a:t>– </a:t>
            </a:r>
            <a:r>
              <a:rPr lang="pl-PL" i="1" dirty="0"/>
              <a:t>Duplikuj</a:t>
            </a:r>
            <a:r>
              <a:rPr lang="pl-PL" dirty="0"/>
              <a:t> – powielenie obiektu (duszka, skryptu</a:t>
            </a:r>
            <a:r>
              <a:rPr lang="pl-PL" dirty="0" smtClean="0"/>
              <a:t>…),</a:t>
            </a:r>
          </a:p>
          <a:p>
            <a:pPr lvl="1">
              <a:buClrTx/>
            </a:pPr>
            <a:r>
              <a:rPr lang="pl-PL" b="1" dirty="0" smtClean="0"/>
              <a:t>Nożyczki</a:t>
            </a:r>
            <a:r>
              <a:rPr lang="pl-PL" dirty="0" smtClean="0"/>
              <a:t> </a:t>
            </a:r>
            <a:r>
              <a:rPr lang="pl-PL" dirty="0"/>
              <a:t>– </a:t>
            </a:r>
            <a:r>
              <a:rPr lang="pl-PL" i="1" dirty="0"/>
              <a:t>Usuń</a:t>
            </a:r>
            <a:r>
              <a:rPr lang="pl-PL" dirty="0"/>
              <a:t> – usunięcie obiektu, </a:t>
            </a:r>
            <a:endParaRPr lang="pl-PL" dirty="0" smtClean="0"/>
          </a:p>
          <a:p>
            <a:pPr lvl="1">
              <a:buClrTx/>
            </a:pPr>
            <a:r>
              <a:rPr lang="pl-PL" b="1" dirty="0" smtClean="0"/>
              <a:t>Strzałki </a:t>
            </a:r>
            <a:r>
              <a:rPr lang="pl-PL" b="1" dirty="0"/>
              <a:t>na zewnątrz</a:t>
            </a:r>
            <a:r>
              <a:rPr lang="pl-PL" dirty="0"/>
              <a:t> – </a:t>
            </a:r>
            <a:r>
              <a:rPr lang="pl-PL" i="1" dirty="0"/>
              <a:t>Rośnij</a:t>
            </a:r>
            <a:r>
              <a:rPr lang="pl-PL" dirty="0"/>
              <a:t> – powiększanie obiektu (im więcej kliknięć obiektu, tym większy skutek), </a:t>
            </a:r>
            <a:endParaRPr lang="pl-PL" dirty="0" smtClean="0"/>
          </a:p>
          <a:p>
            <a:pPr lvl="1">
              <a:buClrTx/>
            </a:pPr>
            <a:r>
              <a:rPr lang="pl-PL" b="1" dirty="0" smtClean="0"/>
              <a:t>Strzałki </a:t>
            </a:r>
            <a:r>
              <a:rPr lang="pl-PL" b="1" dirty="0"/>
              <a:t>do wewnątrz</a:t>
            </a:r>
            <a:r>
              <a:rPr lang="pl-PL" dirty="0"/>
              <a:t> – </a:t>
            </a:r>
            <a:r>
              <a:rPr lang="pl-PL" i="1" dirty="0"/>
              <a:t>Zmniejsz</a:t>
            </a:r>
            <a:r>
              <a:rPr lang="pl-PL" dirty="0"/>
              <a:t> – zmniejszanie </a:t>
            </a:r>
            <a:r>
              <a:rPr lang="pl-PL" dirty="0" smtClean="0"/>
              <a:t>obiektu,</a:t>
            </a:r>
          </a:p>
          <a:p>
            <a:pPr lvl="1">
              <a:buClrTx/>
            </a:pPr>
            <a:r>
              <a:rPr lang="pl-PL" b="1" dirty="0" smtClean="0"/>
              <a:t>Znak </a:t>
            </a:r>
            <a:r>
              <a:rPr lang="pl-PL" b="1" dirty="0"/>
              <a:t>zapytania</a:t>
            </a:r>
            <a:r>
              <a:rPr lang="pl-PL" dirty="0"/>
              <a:t> – </a:t>
            </a:r>
            <a:r>
              <a:rPr lang="pl-PL" i="1" dirty="0"/>
              <a:t>Pomoc na temat bloku</a:t>
            </a:r>
            <a:r>
              <a:rPr lang="pl-PL" dirty="0"/>
              <a:t> – po kliknięciu obiektu otwiera się okno pomocy na temat obiektu (nie tylko bloku).</a:t>
            </a:r>
          </a:p>
          <a:p>
            <a:pPr>
              <a:buClrTx/>
            </a:pPr>
            <a:endParaRPr lang="pl-PL" b="1" dirty="0"/>
          </a:p>
          <a:p>
            <a:endParaRPr lang="pl-PL" dirty="0"/>
          </a:p>
        </p:txBody>
      </p:sp>
      <p:sp>
        <p:nvSpPr>
          <p:cNvPr id="3" name="Tytuł 2"/>
          <p:cNvSpPr>
            <a:spLocks noGrp="1"/>
          </p:cNvSpPr>
          <p:nvPr>
            <p:ph type="title"/>
          </p:nvPr>
        </p:nvSpPr>
        <p:spPr/>
        <p:txBody>
          <a:bodyPr/>
          <a:lstStyle/>
          <a:p>
            <a:r>
              <a:rPr lang="pl-PL" dirty="0"/>
              <a:t>Zastosowanie poszczególnych elementów okna </a:t>
            </a:r>
            <a:r>
              <a:rPr lang="pl-PL" dirty="0" err="1"/>
              <a:t>scratch</a:t>
            </a:r>
            <a:r>
              <a:rPr lang="pl-PL" dirty="0"/>
              <a:t> – menu </a:t>
            </a:r>
            <a:r>
              <a:rPr lang="pl-PL" dirty="0" smtClean="0"/>
              <a:t>III</a:t>
            </a:r>
            <a:endParaRPr lang="pl-PL"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12776"/>
            <a:ext cx="19050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15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7067128" cy="4876800"/>
          </a:xfrm>
        </p:spPr>
        <p:txBody>
          <a:bodyPr/>
          <a:lstStyle/>
          <a:p>
            <a:pPr>
              <a:buClrTx/>
            </a:pPr>
            <a:r>
              <a:rPr lang="pl-PL" sz="1600" b="1" dirty="0"/>
              <a:t>Folder z literą S</a:t>
            </a:r>
            <a:r>
              <a:rPr lang="pl-PL" sz="1600" dirty="0"/>
              <a:t> – powoduje przejście do listy projektów użytkownika (Moje rzeczy</a:t>
            </a:r>
            <a:r>
              <a:rPr lang="pl-PL" sz="1600" dirty="0" smtClean="0"/>
              <a:t>),</a:t>
            </a:r>
          </a:p>
          <a:p>
            <a:pPr>
              <a:buClrTx/>
            </a:pPr>
            <a:r>
              <a:rPr lang="pl-PL" sz="1600" b="1" dirty="0" smtClean="0"/>
              <a:t>Nazwa </a:t>
            </a:r>
            <a:r>
              <a:rPr lang="pl-PL" sz="1600" b="1" dirty="0"/>
              <a:t>użytkownika</a:t>
            </a:r>
            <a:r>
              <a:rPr lang="pl-PL" sz="1600" dirty="0"/>
              <a:t> – rozwijane menu </a:t>
            </a:r>
            <a:r>
              <a:rPr lang="pl-PL" sz="1600" dirty="0" smtClean="0"/>
              <a:t>umożliwiające:</a:t>
            </a:r>
          </a:p>
          <a:p>
            <a:pPr lvl="1">
              <a:buClrTx/>
            </a:pPr>
            <a:r>
              <a:rPr lang="pl-PL" sz="1600" b="1" dirty="0" smtClean="0"/>
              <a:t>Profil</a:t>
            </a:r>
            <a:r>
              <a:rPr lang="pl-PL" sz="1600" dirty="0" smtClean="0"/>
              <a:t> </a:t>
            </a:r>
            <a:r>
              <a:rPr lang="pl-PL" sz="1600" dirty="0"/>
              <a:t>– przejście do modyfikacji danych o użytkowniku,</a:t>
            </a:r>
          </a:p>
          <a:p>
            <a:pPr lvl="1">
              <a:buClrTx/>
            </a:pPr>
            <a:r>
              <a:rPr lang="pl-PL" sz="1600" b="1" dirty="0"/>
              <a:t>Moje rzeczy</a:t>
            </a:r>
            <a:r>
              <a:rPr lang="pl-PL" sz="1600" dirty="0"/>
              <a:t> – przejście do listy projektów użytkownika,</a:t>
            </a:r>
          </a:p>
          <a:p>
            <a:pPr lvl="1">
              <a:buClrTx/>
            </a:pPr>
            <a:r>
              <a:rPr lang="pl-PL" sz="1600" b="1" dirty="0"/>
              <a:t>Ustawienia konta</a:t>
            </a:r>
            <a:r>
              <a:rPr lang="pl-PL" sz="1600" dirty="0"/>
              <a:t> – przejście do modyfikacji ustawień konta,</a:t>
            </a:r>
          </a:p>
          <a:p>
            <a:pPr lvl="1">
              <a:buClrTx/>
            </a:pPr>
            <a:r>
              <a:rPr lang="pl-PL" sz="1600" b="1" dirty="0"/>
              <a:t>Wyloguj się</a:t>
            </a:r>
            <a:r>
              <a:rPr lang="pl-PL" sz="1600" dirty="0"/>
              <a:t> – wylogowanie użytkownika (nie zamyka programu</a:t>
            </a:r>
            <a:r>
              <a:rPr lang="pl-PL" sz="1600" dirty="0" smtClean="0"/>
              <a:t>).</a:t>
            </a:r>
          </a:p>
          <a:p>
            <a:pPr lvl="1">
              <a:buClrTx/>
            </a:pPr>
            <a:endParaRPr lang="pl-PL" sz="1600" dirty="0"/>
          </a:p>
          <a:p>
            <a:pPr marL="274320" lvl="1" indent="0">
              <a:buClrTx/>
              <a:buNone/>
            </a:pPr>
            <a:endParaRPr lang="pl-PL" sz="1600" dirty="0" smtClean="0"/>
          </a:p>
          <a:p>
            <a:pPr>
              <a:buClrTx/>
            </a:pPr>
            <a:r>
              <a:rPr lang="pl-PL" sz="1600" b="1" dirty="0"/>
              <a:t>Udostępnij</a:t>
            </a:r>
            <a:r>
              <a:rPr lang="pl-PL" sz="1600" dirty="0"/>
              <a:t> – przejście do strony opisowej projektu z jednoczesnym zapisem projektu i jego udostępnieniem dla innych użytkowników. </a:t>
            </a:r>
          </a:p>
          <a:p>
            <a:pPr>
              <a:buClrTx/>
            </a:pPr>
            <a:r>
              <a:rPr lang="pl-PL" sz="1600" b="1" dirty="0"/>
              <a:t>Zobacz stronę projektu</a:t>
            </a:r>
            <a:r>
              <a:rPr lang="pl-PL" sz="1600" dirty="0"/>
              <a:t> – przejście do strony opisowej projektu, na której można dodać instrukcje (</a:t>
            </a:r>
            <a:r>
              <a:rPr lang="pl-PL" sz="1600" dirty="0" err="1"/>
              <a:t>Instructions</a:t>
            </a:r>
            <a:r>
              <a:rPr lang="pl-PL" sz="1600" dirty="0"/>
              <a:t>), jak korzystać z projektu oraz notatki i podziękowania (Notes and </a:t>
            </a:r>
            <a:r>
              <a:rPr lang="pl-PL" sz="1600" dirty="0" err="1"/>
              <a:t>Credits</a:t>
            </a:r>
            <a:r>
              <a:rPr lang="pl-PL" sz="1600" dirty="0"/>
              <a:t>).</a:t>
            </a:r>
          </a:p>
          <a:p>
            <a:pPr lvl="1">
              <a:buClrTx/>
            </a:pPr>
            <a:endParaRPr lang="pl-PL" sz="1600" dirty="0"/>
          </a:p>
          <a:p>
            <a:endParaRPr lang="pl-PL" sz="1600" dirty="0"/>
          </a:p>
        </p:txBody>
      </p:sp>
      <p:sp>
        <p:nvSpPr>
          <p:cNvPr id="3" name="Tytuł 2"/>
          <p:cNvSpPr>
            <a:spLocks noGrp="1"/>
          </p:cNvSpPr>
          <p:nvPr>
            <p:ph type="title"/>
          </p:nvPr>
        </p:nvSpPr>
        <p:spPr/>
        <p:txBody>
          <a:bodyPr/>
          <a:lstStyle/>
          <a:p>
            <a:r>
              <a:rPr lang="pl-PL" dirty="0"/>
              <a:t>Zastosowanie poszczególnych elementów okna </a:t>
            </a:r>
            <a:r>
              <a:rPr lang="pl-PL" dirty="0" err="1"/>
              <a:t>scratch</a:t>
            </a:r>
            <a:r>
              <a:rPr lang="pl-PL" dirty="0"/>
              <a:t> – menu </a:t>
            </a:r>
            <a:r>
              <a:rPr lang="pl-PL" dirty="0" smtClean="0"/>
              <a:t>IV</a:t>
            </a:r>
            <a:endParaRPr lang="pl-P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340768"/>
            <a:ext cx="13620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413514"/>
            <a:ext cx="2441451" cy="63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73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Scena jest oknem, gdzie duszki poruszają się zgodnie z zadanym skryptem </a:t>
            </a:r>
            <a:endParaRPr lang="pl-PL" dirty="0"/>
          </a:p>
        </p:txBody>
      </p:sp>
      <p:sp>
        <p:nvSpPr>
          <p:cNvPr id="3" name="Tytuł 2"/>
          <p:cNvSpPr>
            <a:spLocks noGrp="1"/>
          </p:cNvSpPr>
          <p:nvPr>
            <p:ph type="title"/>
          </p:nvPr>
        </p:nvSpPr>
        <p:spPr/>
        <p:txBody>
          <a:bodyPr/>
          <a:lstStyle/>
          <a:p>
            <a:r>
              <a:rPr lang="pl-PL" dirty="0" smtClean="0"/>
              <a:t>Scena</a:t>
            </a:r>
            <a:endParaRPr lang="pl-P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46767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Łącznik prosty ze strzałką 10"/>
          <p:cNvCxnSpPr/>
          <p:nvPr/>
        </p:nvCxnSpPr>
        <p:spPr>
          <a:xfrm flipH="1">
            <a:off x="6157664" y="2334228"/>
            <a:ext cx="718592" cy="10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6909360" y="1999873"/>
            <a:ext cx="936104" cy="553998"/>
          </a:xfrm>
          <a:prstGeom prst="rect">
            <a:avLst/>
          </a:prstGeom>
          <a:noFill/>
        </p:spPr>
        <p:txBody>
          <a:bodyPr wrap="square" rtlCol="0">
            <a:spAutoFit/>
          </a:bodyPr>
          <a:lstStyle/>
          <a:p>
            <a:pPr algn="ctr"/>
            <a:r>
              <a:rPr lang="pl-PL" sz="1000" dirty="0" smtClean="0"/>
              <a:t>Zatrzymanie wszystkich skryptów</a:t>
            </a:r>
            <a:endParaRPr lang="pl-PL" sz="1000" dirty="0"/>
          </a:p>
        </p:txBody>
      </p:sp>
      <p:cxnSp>
        <p:nvCxnSpPr>
          <p:cNvPr id="16" name="Łącznik prosty ze strzałką 15"/>
          <p:cNvCxnSpPr/>
          <p:nvPr/>
        </p:nvCxnSpPr>
        <p:spPr>
          <a:xfrm flipH="1" flipV="1">
            <a:off x="5796137" y="2553872"/>
            <a:ext cx="1296143" cy="401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7127244" y="2758084"/>
            <a:ext cx="1045156" cy="553998"/>
          </a:xfrm>
          <a:prstGeom prst="rect">
            <a:avLst/>
          </a:prstGeom>
          <a:noFill/>
        </p:spPr>
        <p:txBody>
          <a:bodyPr wrap="square" rtlCol="0">
            <a:spAutoFit/>
          </a:bodyPr>
          <a:lstStyle/>
          <a:p>
            <a:pPr algn="ctr"/>
            <a:r>
              <a:rPr lang="pl-PL" sz="1000" dirty="0" smtClean="0"/>
              <a:t>Uruchomienie</a:t>
            </a:r>
          </a:p>
          <a:p>
            <a:pPr algn="ctr"/>
            <a:r>
              <a:rPr lang="pl-PL" sz="1000" dirty="0" smtClean="0"/>
              <a:t>Skryptów startowych</a:t>
            </a:r>
            <a:endParaRPr lang="pl-PL" sz="1000" dirty="0"/>
          </a:p>
        </p:txBody>
      </p:sp>
      <p:cxnSp>
        <p:nvCxnSpPr>
          <p:cNvPr id="20" name="Łącznik prosty ze strzałką 19"/>
          <p:cNvCxnSpPr/>
          <p:nvPr/>
        </p:nvCxnSpPr>
        <p:spPr>
          <a:xfrm flipH="1" flipV="1">
            <a:off x="2411761" y="2442241"/>
            <a:ext cx="4965651" cy="1346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7452320" y="3512041"/>
            <a:ext cx="1045156" cy="400110"/>
          </a:xfrm>
          <a:prstGeom prst="rect">
            <a:avLst/>
          </a:prstGeom>
          <a:noFill/>
        </p:spPr>
        <p:txBody>
          <a:bodyPr wrap="square" rtlCol="0">
            <a:spAutoFit/>
          </a:bodyPr>
          <a:lstStyle/>
          <a:p>
            <a:pPr algn="ctr"/>
            <a:r>
              <a:rPr lang="pl-PL" sz="1000" dirty="0" smtClean="0"/>
              <a:t>Nazwa projektu</a:t>
            </a:r>
            <a:endParaRPr lang="pl-PL" sz="1000" dirty="0"/>
          </a:p>
        </p:txBody>
      </p:sp>
      <p:cxnSp>
        <p:nvCxnSpPr>
          <p:cNvPr id="23" name="Łącznik prosty ze strzałką 22"/>
          <p:cNvCxnSpPr/>
          <p:nvPr/>
        </p:nvCxnSpPr>
        <p:spPr>
          <a:xfrm flipV="1">
            <a:off x="1115616" y="2571844"/>
            <a:ext cx="783570" cy="5437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323528" y="3264331"/>
            <a:ext cx="1045156" cy="553998"/>
          </a:xfrm>
          <a:prstGeom prst="rect">
            <a:avLst/>
          </a:prstGeom>
          <a:noFill/>
        </p:spPr>
        <p:txBody>
          <a:bodyPr wrap="square" rtlCol="0">
            <a:spAutoFit/>
          </a:bodyPr>
          <a:lstStyle/>
          <a:p>
            <a:pPr algn="ctr"/>
            <a:r>
              <a:rPr lang="pl-PL" sz="1000" dirty="0" smtClean="0"/>
              <a:t>Powiększanie sceny na cały ekran</a:t>
            </a:r>
            <a:endParaRPr lang="pl-PL" sz="1000" dirty="0"/>
          </a:p>
        </p:txBody>
      </p:sp>
      <p:cxnSp>
        <p:nvCxnSpPr>
          <p:cNvPr id="26" name="Łącznik prosty ze strzałką 25"/>
          <p:cNvCxnSpPr/>
          <p:nvPr/>
        </p:nvCxnSpPr>
        <p:spPr>
          <a:xfrm flipH="1">
            <a:off x="4393431" y="4365104"/>
            <a:ext cx="2123529"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pole tekstowe 27"/>
          <p:cNvSpPr txBox="1"/>
          <p:nvPr/>
        </p:nvSpPr>
        <p:spPr>
          <a:xfrm>
            <a:off x="6588994" y="4221088"/>
            <a:ext cx="1045156" cy="707886"/>
          </a:xfrm>
          <a:prstGeom prst="rect">
            <a:avLst/>
          </a:prstGeom>
          <a:noFill/>
        </p:spPr>
        <p:txBody>
          <a:bodyPr wrap="square" rtlCol="0">
            <a:spAutoFit/>
          </a:bodyPr>
          <a:lstStyle/>
          <a:p>
            <a:pPr algn="ctr"/>
            <a:r>
              <a:rPr lang="pl-PL" sz="1000" dirty="0" smtClean="0"/>
              <a:t>Duszek, który będzie sterowany skryptami</a:t>
            </a:r>
            <a:endParaRPr lang="pl-PL" sz="1000" dirty="0"/>
          </a:p>
        </p:txBody>
      </p:sp>
      <p:cxnSp>
        <p:nvCxnSpPr>
          <p:cNvPr id="29" name="Łącznik prosty ze strzałką 28"/>
          <p:cNvCxnSpPr/>
          <p:nvPr/>
        </p:nvCxnSpPr>
        <p:spPr>
          <a:xfrm flipH="1">
            <a:off x="5814492" y="5373216"/>
            <a:ext cx="1421804" cy="720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pole tekstowe 30"/>
          <p:cNvSpPr txBox="1"/>
          <p:nvPr/>
        </p:nvSpPr>
        <p:spPr>
          <a:xfrm>
            <a:off x="7322886" y="4935438"/>
            <a:ext cx="1045156" cy="1169551"/>
          </a:xfrm>
          <a:prstGeom prst="rect">
            <a:avLst/>
          </a:prstGeom>
          <a:noFill/>
        </p:spPr>
        <p:txBody>
          <a:bodyPr wrap="square" rtlCol="0">
            <a:spAutoFit/>
          </a:bodyPr>
          <a:lstStyle/>
          <a:p>
            <a:pPr algn="ctr"/>
            <a:r>
              <a:rPr lang="pl-PL" sz="1000" dirty="0" smtClean="0"/>
              <a:t>Aktualne współrzędne kursora myszy</a:t>
            </a:r>
          </a:p>
          <a:p>
            <a:pPr algn="ctr"/>
            <a:r>
              <a:rPr lang="pl-PL" sz="1000" dirty="0" smtClean="0"/>
              <a:t>Y zmienia się od -240 do 240</a:t>
            </a:r>
          </a:p>
          <a:p>
            <a:pPr algn="ctr"/>
            <a:r>
              <a:rPr lang="pl-PL" sz="1000" dirty="0" smtClean="0"/>
              <a:t>X zmienia się od -180 do 180</a:t>
            </a:r>
            <a:endParaRPr lang="pl-PL" sz="1000" dirty="0"/>
          </a:p>
        </p:txBody>
      </p:sp>
    </p:spTree>
    <p:extLst>
      <p:ext uri="{BB962C8B-B14F-4D97-AF65-F5344CB8AC3E}">
        <p14:creationId xmlns:p14="http://schemas.microsoft.com/office/powerpoint/2010/main" val="885782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sz="1800" dirty="0" smtClean="0"/>
              <a:t>Panel duszków zawiera informacje o wszystkich duszkach w projekcie oraz pozwala na zmianę sceny.</a:t>
            </a:r>
            <a:endParaRPr lang="pl-PL" sz="1800" dirty="0"/>
          </a:p>
        </p:txBody>
      </p:sp>
      <p:sp>
        <p:nvSpPr>
          <p:cNvPr id="3" name="Tytuł 2"/>
          <p:cNvSpPr>
            <a:spLocks noGrp="1"/>
          </p:cNvSpPr>
          <p:nvPr>
            <p:ph type="title"/>
          </p:nvPr>
        </p:nvSpPr>
        <p:spPr/>
        <p:txBody>
          <a:bodyPr/>
          <a:lstStyle/>
          <a:p>
            <a:r>
              <a:rPr lang="pl-PL" dirty="0" smtClean="0"/>
              <a:t>Panel duszków</a:t>
            </a:r>
            <a:endParaRPr lang="pl-P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29000"/>
            <a:ext cx="4610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Łącznik prosty ze strzałką 4"/>
          <p:cNvCxnSpPr/>
          <p:nvPr/>
        </p:nvCxnSpPr>
        <p:spPr>
          <a:xfrm>
            <a:off x="2771800" y="3140968"/>
            <a:ext cx="25922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2415773" y="2836386"/>
            <a:ext cx="712054" cy="276999"/>
          </a:xfrm>
          <a:prstGeom prst="rect">
            <a:avLst/>
          </a:prstGeom>
          <a:noFill/>
        </p:spPr>
        <p:txBody>
          <a:bodyPr wrap="none" rtlCol="0">
            <a:spAutoFit/>
          </a:bodyPr>
          <a:lstStyle/>
          <a:p>
            <a:r>
              <a:rPr lang="pl-PL" sz="1200" dirty="0" smtClean="0"/>
              <a:t>z galerii</a:t>
            </a:r>
            <a:endParaRPr lang="pl-PL" sz="1200" dirty="0"/>
          </a:p>
        </p:txBody>
      </p:sp>
      <p:cxnSp>
        <p:nvCxnSpPr>
          <p:cNvPr id="9" name="Łącznik prosty ze strzałką 8"/>
          <p:cNvCxnSpPr/>
          <p:nvPr/>
        </p:nvCxnSpPr>
        <p:spPr>
          <a:xfrm>
            <a:off x="3707904" y="3057927"/>
            <a:ext cx="1944216" cy="5150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4788024" y="2974886"/>
            <a:ext cx="1080120" cy="5981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3285490" y="2550095"/>
            <a:ext cx="1110878" cy="461665"/>
          </a:xfrm>
          <a:prstGeom prst="rect">
            <a:avLst/>
          </a:prstGeom>
          <a:noFill/>
        </p:spPr>
        <p:txBody>
          <a:bodyPr wrap="square" rtlCol="0">
            <a:spAutoFit/>
          </a:bodyPr>
          <a:lstStyle/>
          <a:p>
            <a:pPr algn="ctr"/>
            <a:r>
              <a:rPr lang="pl-PL" sz="1200" dirty="0"/>
              <a:t>t</a:t>
            </a:r>
            <a:r>
              <a:rPr lang="pl-PL" sz="1200" dirty="0" smtClean="0"/>
              <a:t>worzony w edytorze</a:t>
            </a:r>
            <a:endParaRPr lang="pl-PL" sz="1200" dirty="0"/>
          </a:p>
        </p:txBody>
      </p:sp>
      <p:sp>
        <p:nvSpPr>
          <p:cNvPr id="15" name="pole tekstowe 14"/>
          <p:cNvSpPr txBox="1"/>
          <p:nvPr/>
        </p:nvSpPr>
        <p:spPr>
          <a:xfrm>
            <a:off x="4396368" y="2642427"/>
            <a:ext cx="705642" cy="276999"/>
          </a:xfrm>
          <a:prstGeom prst="rect">
            <a:avLst/>
          </a:prstGeom>
          <a:noFill/>
        </p:spPr>
        <p:txBody>
          <a:bodyPr wrap="none" rtlCol="0">
            <a:spAutoFit/>
          </a:bodyPr>
          <a:lstStyle/>
          <a:p>
            <a:r>
              <a:rPr lang="pl-PL" sz="1200" dirty="0" smtClean="0"/>
              <a:t>z dysku</a:t>
            </a:r>
            <a:endParaRPr lang="pl-PL" sz="1200" dirty="0"/>
          </a:p>
        </p:txBody>
      </p:sp>
      <p:sp>
        <p:nvSpPr>
          <p:cNvPr id="16" name="pole tekstowe 15"/>
          <p:cNvSpPr txBox="1"/>
          <p:nvPr/>
        </p:nvSpPr>
        <p:spPr>
          <a:xfrm>
            <a:off x="5364088" y="2662234"/>
            <a:ext cx="808235" cy="276999"/>
          </a:xfrm>
          <a:prstGeom prst="rect">
            <a:avLst/>
          </a:prstGeom>
          <a:noFill/>
        </p:spPr>
        <p:txBody>
          <a:bodyPr wrap="none" rtlCol="0">
            <a:spAutoFit/>
          </a:bodyPr>
          <a:lstStyle/>
          <a:p>
            <a:r>
              <a:rPr lang="pl-PL" sz="1200" dirty="0" smtClean="0"/>
              <a:t>z kamery</a:t>
            </a:r>
            <a:endParaRPr lang="pl-PL" sz="1200" dirty="0"/>
          </a:p>
        </p:txBody>
      </p:sp>
      <p:cxnSp>
        <p:nvCxnSpPr>
          <p:cNvPr id="17" name="Łącznik prosty ze strzałką 16"/>
          <p:cNvCxnSpPr/>
          <p:nvPr/>
        </p:nvCxnSpPr>
        <p:spPr>
          <a:xfrm>
            <a:off x="5868144" y="2919426"/>
            <a:ext cx="216024" cy="653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2972212" y="2178491"/>
            <a:ext cx="1556836" cy="369332"/>
          </a:xfrm>
          <a:prstGeom prst="rect">
            <a:avLst/>
          </a:prstGeom>
          <a:noFill/>
        </p:spPr>
        <p:txBody>
          <a:bodyPr wrap="none" rtlCol="0">
            <a:spAutoFit/>
          </a:bodyPr>
          <a:lstStyle/>
          <a:p>
            <a:r>
              <a:rPr lang="pl-PL" dirty="0" smtClean="0"/>
              <a:t>Nowy duszek</a:t>
            </a:r>
            <a:endParaRPr lang="pl-PL" dirty="0"/>
          </a:p>
        </p:txBody>
      </p:sp>
      <p:sp>
        <p:nvSpPr>
          <p:cNvPr id="21" name="pole tekstowe 20"/>
          <p:cNvSpPr txBox="1"/>
          <p:nvPr/>
        </p:nvSpPr>
        <p:spPr>
          <a:xfrm>
            <a:off x="2568094" y="5589240"/>
            <a:ext cx="808235" cy="276999"/>
          </a:xfrm>
          <a:prstGeom prst="rect">
            <a:avLst/>
          </a:prstGeom>
          <a:noFill/>
        </p:spPr>
        <p:txBody>
          <a:bodyPr wrap="none" rtlCol="0">
            <a:spAutoFit/>
          </a:bodyPr>
          <a:lstStyle/>
          <a:p>
            <a:r>
              <a:rPr lang="pl-PL" sz="1200" dirty="0" smtClean="0"/>
              <a:t>z kamery</a:t>
            </a:r>
            <a:endParaRPr lang="pl-PL" sz="1200" dirty="0"/>
          </a:p>
        </p:txBody>
      </p:sp>
      <p:sp>
        <p:nvSpPr>
          <p:cNvPr id="22" name="pole tekstowe 21"/>
          <p:cNvSpPr txBox="1"/>
          <p:nvPr/>
        </p:nvSpPr>
        <p:spPr>
          <a:xfrm>
            <a:off x="1862452" y="5587527"/>
            <a:ext cx="705642" cy="276999"/>
          </a:xfrm>
          <a:prstGeom prst="rect">
            <a:avLst/>
          </a:prstGeom>
          <a:noFill/>
        </p:spPr>
        <p:txBody>
          <a:bodyPr wrap="none" rtlCol="0">
            <a:spAutoFit/>
          </a:bodyPr>
          <a:lstStyle/>
          <a:p>
            <a:r>
              <a:rPr lang="pl-PL" sz="1200" dirty="0" smtClean="0"/>
              <a:t>z dysku</a:t>
            </a:r>
            <a:endParaRPr lang="pl-PL" sz="1200" dirty="0"/>
          </a:p>
        </p:txBody>
      </p:sp>
      <p:sp>
        <p:nvSpPr>
          <p:cNvPr id="23" name="pole tekstowe 22"/>
          <p:cNvSpPr txBox="1"/>
          <p:nvPr/>
        </p:nvSpPr>
        <p:spPr>
          <a:xfrm>
            <a:off x="1115925" y="5582993"/>
            <a:ext cx="712054" cy="276999"/>
          </a:xfrm>
          <a:prstGeom prst="rect">
            <a:avLst/>
          </a:prstGeom>
          <a:noFill/>
        </p:spPr>
        <p:txBody>
          <a:bodyPr wrap="none" rtlCol="0">
            <a:spAutoFit/>
          </a:bodyPr>
          <a:lstStyle/>
          <a:p>
            <a:r>
              <a:rPr lang="pl-PL" sz="1200" dirty="0" smtClean="0"/>
              <a:t>z galerii</a:t>
            </a:r>
            <a:endParaRPr lang="pl-PL" sz="1200" dirty="0"/>
          </a:p>
        </p:txBody>
      </p:sp>
      <p:sp>
        <p:nvSpPr>
          <p:cNvPr id="20" name="pole tekstowe 19"/>
          <p:cNvSpPr txBox="1"/>
          <p:nvPr/>
        </p:nvSpPr>
        <p:spPr>
          <a:xfrm>
            <a:off x="1666240" y="5928786"/>
            <a:ext cx="1082348" cy="369332"/>
          </a:xfrm>
          <a:prstGeom prst="rect">
            <a:avLst/>
          </a:prstGeom>
          <a:noFill/>
        </p:spPr>
        <p:txBody>
          <a:bodyPr wrap="none" rtlCol="0">
            <a:spAutoFit/>
          </a:bodyPr>
          <a:lstStyle/>
          <a:p>
            <a:r>
              <a:rPr lang="pl-PL" dirty="0" smtClean="0"/>
              <a:t>Nowe tło</a:t>
            </a:r>
            <a:endParaRPr lang="pl-PL" dirty="0"/>
          </a:p>
        </p:txBody>
      </p:sp>
      <p:cxnSp>
        <p:nvCxnSpPr>
          <p:cNvPr id="25" name="Łącznik prosty ze strzałką 24"/>
          <p:cNvCxnSpPr/>
          <p:nvPr/>
        </p:nvCxnSpPr>
        <p:spPr>
          <a:xfrm flipV="1">
            <a:off x="1471952" y="5085184"/>
            <a:ext cx="356027" cy="544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stCxn id="22" idx="0"/>
          </p:cNvCxnSpPr>
          <p:nvPr/>
        </p:nvCxnSpPr>
        <p:spPr>
          <a:xfrm flipH="1" flipV="1">
            <a:off x="2133339" y="5038457"/>
            <a:ext cx="81934" cy="549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p:nvPr/>
        </p:nvCxnSpPr>
        <p:spPr>
          <a:xfrm flipH="1" flipV="1">
            <a:off x="2339752" y="5085184"/>
            <a:ext cx="536908" cy="4556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pole tekstowe 30"/>
          <p:cNvSpPr txBox="1"/>
          <p:nvPr/>
        </p:nvSpPr>
        <p:spPr>
          <a:xfrm>
            <a:off x="179512" y="5079135"/>
            <a:ext cx="1110878" cy="461665"/>
          </a:xfrm>
          <a:prstGeom prst="rect">
            <a:avLst/>
          </a:prstGeom>
          <a:noFill/>
        </p:spPr>
        <p:txBody>
          <a:bodyPr wrap="square" rtlCol="0">
            <a:spAutoFit/>
          </a:bodyPr>
          <a:lstStyle/>
          <a:p>
            <a:pPr algn="ctr"/>
            <a:r>
              <a:rPr lang="pl-PL" sz="1200" dirty="0" smtClean="0"/>
              <a:t>tworzone w edytorze</a:t>
            </a:r>
            <a:endParaRPr lang="pl-PL" sz="1200" dirty="0"/>
          </a:p>
        </p:txBody>
      </p:sp>
      <p:cxnSp>
        <p:nvCxnSpPr>
          <p:cNvPr id="32" name="Łącznik prosty ze strzałką 31"/>
          <p:cNvCxnSpPr/>
          <p:nvPr/>
        </p:nvCxnSpPr>
        <p:spPr>
          <a:xfrm flipV="1">
            <a:off x="1115925" y="4941168"/>
            <a:ext cx="863787"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2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Zmiana właściwości duszka</a:t>
            </a:r>
            <a:endParaRPr lang="pl-PL"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176179"/>
            <a:ext cx="38862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539552" y="2780928"/>
            <a:ext cx="8389440" cy="2954655"/>
          </a:xfrm>
          <a:prstGeom prst="rect">
            <a:avLst/>
          </a:prstGeom>
          <a:noFill/>
        </p:spPr>
        <p:txBody>
          <a:bodyPr wrap="square" rtlCol="0">
            <a:spAutoFit/>
          </a:bodyPr>
          <a:lstStyle/>
          <a:p>
            <a:r>
              <a:rPr lang="pl-PL" sz="1400" dirty="0"/>
              <a:t>Po kliknięciu niebieskiego kółka z literą „i” w lewym górnym rogu obrazu duszka widzimy informację o własnościach </a:t>
            </a:r>
            <a:r>
              <a:rPr lang="pl-PL" sz="1400" dirty="0" smtClean="0"/>
              <a:t>duszka:</a:t>
            </a:r>
          </a:p>
          <a:p>
            <a:pPr marL="285750" indent="-285750">
              <a:buFont typeface="Arial" panose="020B0604020202020204" pitchFamily="34" charset="0"/>
              <a:buChar char="•"/>
            </a:pPr>
            <a:r>
              <a:rPr lang="pl-PL" sz="1400" b="1" dirty="0" smtClean="0"/>
              <a:t>okno </a:t>
            </a:r>
            <a:r>
              <a:rPr lang="pl-PL" sz="1400" b="1" dirty="0"/>
              <a:t>nazwy</a:t>
            </a:r>
            <a:r>
              <a:rPr lang="pl-PL" sz="1400" dirty="0"/>
              <a:t> – można tu zmienić nazwę duszka;</a:t>
            </a:r>
          </a:p>
          <a:p>
            <a:pPr marL="285750" indent="-285750">
              <a:buFont typeface="Arial" panose="020B0604020202020204" pitchFamily="34" charset="0"/>
              <a:buChar char="•"/>
            </a:pPr>
            <a:r>
              <a:rPr lang="pl-PL" sz="1400" b="1" dirty="0"/>
              <a:t>x, y</a:t>
            </a:r>
            <a:r>
              <a:rPr lang="pl-PL" sz="1400" dirty="0"/>
              <a:t> – aktualne współrzędne duszka na scenie; </a:t>
            </a:r>
          </a:p>
          <a:p>
            <a:pPr marL="285750" indent="-285750">
              <a:buFont typeface="Arial" panose="020B0604020202020204" pitchFamily="34" charset="0"/>
              <a:buChar char="•"/>
            </a:pPr>
            <a:r>
              <a:rPr lang="pl-PL" sz="1400" b="1" dirty="0"/>
              <a:t>kierunek ruchu duszka</a:t>
            </a:r>
            <a:r>
              <a:rPr lang="pl-PL" sz="1400" dirty="0"/>
              <a:t> (można go zmienić pociągając niebieską kreskę); </a:t>
            </a:r>
          </a:p>
          <a:p>
            <a:pPr marL="285750" indent="-285750">
              <a:buFont typeface="Arial" panose="020B0604020202020204" pitchFamily="34" charset="0"/>
              <a:buChar char="•"/>
            </a:pPr>
            <a:r>
              <a:rPr lang="pl-PL" sz="1400" b="1" dirty="0"/>
              <a:t>styl obrotów:</a:t>
            </a:r>
            <a:endParaRPr lang="pl-PL" sz="1400" dirty="0"/>
          </a:p>
          <a:p>
            <a:pPr marL="742950" lvl="1" indent="-285750">
              <a:buFont typeface="Arial" panose="020B0604020202020204" pitchFamily="34" charset="0"/>
              <a:buChar char="•"/>
            </a:pPr>
            <a:r>
              <a:rPr lang="pl-PL" sz="1400" dirty="0"/>
              <a:t>w kółko – czyli dowolny obrót,</a:t>
            </a:r>
          </a:p>
          <a:p>
            <a:pPr marL="742950" lvl="1" indent="-285750">
              <a:buFont typeface="Arial" panose="020B0604020202020204" pitchFamily="34" charset="0"/>
              <a:buChar char="•"/>
            </a:pPr>
            <a:r>
              <a:rPr lang="pl-PL" sz="1400" dirty="0"/>
              <a:t>w poziomie – tylko obroty w prawo i w lewo,</a:t>
            </a:r>
          </a:p>
          <a:p>
            <a:pPr marL="742950" lvl="1" indent="-285750">
              <a:buFont typeface="Arial" panose="020B0604020202020204" pitchFamily="34" charset="0"/>
              <a:buChar char="•"/>
            </a:pPr>
            <a:r>
              <a:rPr lang="pl-PL" sz="1400" dirty="0"/>
              <a:t>kropka – bez obracania; </a:t>
            </a:r>
          </a:p>
          <a:p>
            <a:pPr marL="285750" indent="-285750">
              <a:buFont typeface="Arial" panose="020B0604020202020204" pitchFamily="34" charset="0"/>
              <a:buChar char="•"/>
            </a:pPr>
            <a:r>
              <a:rPr lang="pl-PL" sz="1400" b="1" dirty="0"/>
              <a:t>można przeciągać w odtwarzaczu</a:t>
            </a:r>
            <a:r>
              <a:rPr lang="pl-PL" sz="1400" dirty="0"/>
              <a:t> – po zaznaczeniu kwadracika będzie można przeciągać duszka przy zmaksymalizowanej scenie (czyli w odtwarzaczu) ;</a:t>
            </a:r>
          </a:p>
          <a:p>
            <a:pPr marL="285750" indent="-285750">
              <a:buFont typeface="Arial" panose="020B0604020202020204" pitchFamily="34" charset="0"/>
              <a:buChar char="•"/>
            </a:pPr>
            <a:r>
              <a:rPr lang="pl-PL" sz="1400" b="1" dirty="0"/>
              <a:t>pokaż</a:t>
            </a:r>
            <a:r>
              <a:rPr lang="pl-PL" sz="1400" dirty="0"/>
              <a:t> – po odznaczeniu kwadracika duszek zostanie ukryty (to samo robi blok ukryj).</a:t>
            </a:r>
          </a:p>
          <a:p>
            <a:endParaRPr lang="pl-PL" dirty="0"/>
          </a:p>
        </p:txBody>
      </p:sp>
    </p:spTree>
    <p:extLst>
      <p:ext uri="{BB962C8B-B14F-4D97-AF65-F5344CB8AC3E}">
        <p14:creationId xmlns:p14="http://schemas.microsoft.com/office/powerpoint/2010/main" val="410238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idx="1"/>
          </p:nvPr>
        </p:nvSpPr>
        <p:spPr>
          <a:prstGeom prst="rect">
            <a:avLst/>
          </a:prstGeom>
        </p:spPr>
        <p:txBody>
          <a:bodyPr>
            <a:normAutofit/>
          </a:bodyPr>
          <a:lstStyle/>
          <a:p>
            <a:pPr>
              <a:buClrTx/>
            </a:pPr>
            <a:r>
              <a:rPr lang="pl-PL" b="1" dirty="0" smtClean="0">
                <a:solidFill>
                  <a:schemeClr val="tx1"/>
                </a:solidFill>
              </a:rPr>
              <a:t>Specyfikacja.</a:t>
            </a:r>
            <a:r>
              <a:rPr lang="pl-PL" dirty="0" smtClean="0">
                <a:solidFill>
                  <a:schemeClr val="tx1"/>
                </a:solidFill>
              </a:rPr>
              <a:t> Funkcje oprogramowania i ograniczenia i jego działanie musi być dobrze zdefiniowane</a:t>
            </a:r>
          </a:p>
          <a:p>
            <a:pPr>
              <a:buClrTx/>
            </a:pPr>
            <a:r>
              <a:rPr lang="pl-PL" b="1" dirty="0" smtClean="0"/>
              <a:t>Projektowanie i implementowanie.</a:t>
            </a:r>
            <a:r>
              <a:rPr lang="pl-PL" dirty="0" smtClean="0"/>
              <a:t> Tworzenie programu spełniającego specyfikacje.</a:t>
            </a:r>
          </a:p>
          <a:p>
            <a:pPr>
              <a:buClrTx/>
            </a:pPr>
            <a:r>
              <a:rPr lang="pl-PL" b="1" dirty="0" smtClean="0">
                <a:solidFill>
                  <a:schemeClr val="tx1"/>
                </a:solidFill>
              </a:rPr>
              <a:t>Testowanie i zatwierdzenie. </a:t>
            </a:r>
            <a:r>
              <a:rPr lang="pl-PL" dirty="0" smtClean="0"/>
              <a:t>Ma na celu stwierdzenie, że napisany program spełnia warunki specyfikacji</a:t>
            </a:r>
          </a:p>
          <a:p>
            <a:pPr>
              <a:buClrTx/>
            </a:pPr>
            <a:r>
              <a:rPr lang="pl-PL" b="1" dirty="0" smtClean="0">
                <a:solidFill>
                  <a:schemeClr val="tx1"/>
                </a:solidFill>
              </a:rPr>
              <a:t>Ewolucja. </a:t>
            </a:r>
            <a:r>
              <a:rPr lang="pl-PL" dirty="0" smtClean="0">
                <a:solidFill>
                  <a:schemeClr val="tx1"/>
                </a:solidFill>
              </a:rPr>
              <a:t>Każdy program z biegiem czasu jest modyfikowany aby spełnić potrzeby użytkowników.</a:t>
            </a:r>
            <a:endParaRPr lang="pl-PL" b="1" dirty="0">
              <a:solidFill>
                <a:schemeClr val="tx1"/>
              </a:solidFill>
            </a:endParaRPr>
          </a:p>
        </p:txBody>
      </p:sp>
      <p:sp>
        <p:nvSpPr>
          <p:cNvPr id="4" name="Tytuł 3"/>
          <p:cNvSpPr>
            <a:spLocks noGrp="1"/>
          </p:cNvSpPr>
          <p:nvPr>
            <p:ph type="title"/>
          </p:nvPr>
        </p:nvSpPr>
        <p:spPr/>
        <p:txBody>
          <a:bodyPr/>
          <a:lstStyle/>
          <a:p>
            <a:r>
              <a:rPr lang="pl-PL" dirty="0" smtClean="0"/>
              <a:t>Podstawowe czynności w procesie tworzenia programu</a:t>
            </a:r>
            <a:endParaRPr lang="pl-PL" dirty="0"/>
          </a:p>
        </p:txBody>
      </p:sp>
    </p:spTree>
    <p:extLst>
      <p:ext uri="{BB962C8B-B14F-4D97-AF65-F5344CB8AC3E}">
        <p14:creationId xmlns:p14="http://schemas.microsoft.com/office/powerpoint/2010/main" val="3276560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Panel zasobów</a:t>
            </a:r>
            <a:endParaRPr lang="pl-PL" dirty="0"/>
          </a:p>
        </p:txBody>
      </p:sp>
      <p:sp>
        <p:nvSpPr>
          <p:cNvPr id="5" name="pole tekstowe 4"/>
          <p:cNvSpPr txBox="1"/>
          <p:nvPr/>
        </p:nvSpPr>
        <p:spPr>
          <a:xfrm>
            <a:off x="683568" y="2132856"/>
            <a:ext cx="7632848" cy="3046988"/>
          </a:xfrm>
          <a:prstGeom prst="rect">
            <a:avLst/>
          </a:prstGeom>
          <a:noFill/>
        </p:spPr>
        <p:txBody>
          <a:bodyPr wrap="square" rtlCol="0">
            <a:spAutoFit/>
          </a:bodyPr>
          <a:lstStyle/>
          <a:p>
            <a:r>
              <a:rPr lang="pl-PL" sz="2400" dirty="0"/>
              <a:t>Ta część środowiska pokazuje zasoby wybranego obiektu – duszka lub sceny. </a:t>
            </a:r>
          </a:p>
          <a:p>
            <a:r>
              <a:rPr lang="pl-PL" sz="2400" dirty="0"/>
              <a:t>Zasoby to: </a:t>
            </a:r>
          </a:p>
          <a:p>
            <a:pPr marL="285750" indent="-285750">
              <a:buFont typeface="Arial" panose="020B0604020202020204" pitchFamily="34" charset="0"/>
              <a:buChar char="•"/>
            </a:pPr>
            <a:r>
              <a:rPr lang="pl-PL" sz="2400" dirty="0" smtClean="0"/>
              <a:t>Skrypty,</a:t>
            </a:r>
          </a:p>
          <a:p>
            <a:pPr marL="285750" indent="-285750">
              <a:buFont typeface="Arial" panose="020B0604020202020204" pitchFamily="34" charset="0"/>
              <a:buChar char="•"/>
            </a:pPr>
            <a:r>
              <a:rPr lang="pl-PL" sz="2400" dirty="0" smtClean="0"/>
              <a:t>Kostiumy (wybrany duszek) / Tło (wybrana scena)</a:t>
            </a:r>
          </a:p>
          <a:p>
            <a:pPr marL="285750" indent="-285750">
              <a:buFont typeface="Arial" panose="020B0604020202020204" pitchFamily="34" charset="0"/>
              <a:buChar char="•"/>
            </a:pPr>
            <a:r>
              <a:rPr lang="pl-PL" sz="2400" dirty="0" smtClean="0"/>
              <a:t>Dźwięki</a:t>
            </a:r>
            <a:r>
              <a:rPr lang="pl-PL" sz="2400" dirty="0"/>
              <a:t>. </a:t>
            </a:r>
            <a:endParaRPr lang="pl-PL" sz="2400" dirty="0" smtClean="0"/>
          </a:p>
          <a:p>
            <a:r>
              <a:rPr lang="pl-PL" sz="2400" dirty="0" smtClean="0"/>
              <a:t>Wybieramy </a:t>
            </a:r>
            <a:r>
              <a:rPr lang="pl-PL" sz="2400" dirty="0"/>
              <a:t>je przez kliknięcie odpowiedniej karty. </a:t>
            </a:r>
          </a:p>
          <a:p>
            <a:endParaRPr lang="pl-PL" sz="2400" dirty="0"/>
          </a:p>
        </p:txBody>
      </p:sp>
    </p:spTree>
    <p:extLst>
      <p:ext uri="{BB962C8B-B14F-4D97-AF65-F5344CB8AC3E}">
        <p14:creationId xmlns:p14="http://schemas.microsoft.com/office/powerpoint/2010/main" val="243207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Skrypty duszka/sceny</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68760"/>
            <a:ext cx="4188315" cy="197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323528" y="3356992"/>
            <a:ext cx="8424936" cy="2308324"/>
          </a:xfrm>
          <a:prstGeom prst="rect">
            <a:avLst/>
          </a:prstGeom>
          <a:noFill/>
        </p:spPr>
        <p:txBody>
          <a:bodyPr wrap="square" rtlCol="0">
            <a:spAutoFit/>
          </a:bodyPr>
          <a:lstStyle/>
          <a:p>
            <a:r>
              <a:rPr lang="pl-PL" sz="1600" dirty="0" smtClean="0"/>
              <a:t>W </a:t>
            </a:r>
            <a:r>
              <a:rPr lang="pl-PL" sz="1600" dirty="0"/>
              <a:t>nowej wersji </a:t>
            </a:r>
            <a:r>
              <a:rPr lang="pl-PL" sz="1600" dirty="0" err="1"/>
              <a:t>Scratcha</a:t>
            </a:r>
            <a:r>
              <a:rPr lang="pl-PL" sz="1600" dirty="0"/>
              <a:t> (2.0) jest 10 grup bloków, z których układamy skrypty duszka. Każdy duszek może mieć inne skrypty.</a:t>
            </a:r>
            <a:br>
              <a:rPr lang="pl-PL" sz="1600" dirty="0"/>
            </a:br>
            <a:r>
              <a:rPr lang="pl-PL" sz="1600" dirty="0"/>
              <a:t>Skrypty układamy przeciągając bloki z </a:t>
            </a:r>
            <a:r>
              <a:rPr lang="pl-PL" sz="1600" b="1" dirty="0"/>
              <a:t>zasobnika</a:t>
            </a:r>
            <a:r>
              <a:rPr lang="pl-PL" sz="1600" dirty="0"/>
              <a:t> na prawą stronę – do </a:t>
            </a:r>
            <a:r>
              <a:rPr lang="pl-PL" sz="1600" b="1" dirty="0"/>
              <a:t>okna skryptów</a:t>
            </a:r>
            <a:r>
              <a:rPr lang="pl-PL" sz="1600" dirty="0"/>
              <a:t>. Blok można usunąć przeciągając go poza to okno. </a:t>
            </a:r>
            <a:br>
              <a:rPr lang="pl-PL" sz="1600" dirty="0"/>
            </a:br>
            <a:r>
              <a:rPr lang="pl-PL" sz="1600" dirty="0"/>
              <a:t>Blok można wykonać klikając go zarówno w zasobniku, jak i w oknie skryptów. Wykonywany blok lub skrypt ma żółtą obwódkę.</a:t>
            </a:r>
            <a:br>
              <a:rPr lang="pl-PL" sz="1600" dirty="0"/>
            </a:br>
            <a:r>
              <a:rPr lang="pl-PL" sz="1600" dirty="0"/>
              <a:t>Część bloków ma okienka, które można wypełniać (liczbami, tekstem lub przez wybór wartości).</a:t>
            </a:r>
          </a:p>
          <a:p>
            <a:endParaRPr lang="pl-PL" sz="1600" dirty="0"/>
          </a:p>
        </p:txBody>
      </p:sp>
    </p:spTree>
    <p:extLst>
      <p:ext uri="{BB962C8B-B14F-4D97-AF65-F5344CB8AC3E}">
        <p14:creationId xmlns:p14="http://schemas.microsoft.com/office/powerpoint/2010/main" val="360046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4258816" cy="4468474"/>
          </a:xfrm>
        </p:spPr>
        <p:txBody>
          <a:bodyPr/>
          <a:lstStyle/>
          <a:p>
            <a:r>
              <a:rPr lang="pl-PL" sz="1400" dirty="0"/>
              <a:t>Po wybraniu karty </a:t>
            </a:r>
            <a:r>
              <a:rPr lang="pl-PL" sz="1400" b="1" dirty="0" smtClean="0"/>
              <a:t>kostium/tło</a:t>
            </a:r>
            <a:r>
              <a:rPr lang="pl-PL" sz="1400" dirty="0" smtClean="0"/>
              <a:t> </a:t>
            </a:r>
            <a:r>
              <a:rPr lang="pl-PL" sz="1400" dirty="0"/>
              <a:t>możemy zmieniać </a:t>
            </a:r>
            <a:r>
              <a:rPr lang="pl-PL" sz="1400" dirty="0" smtClean="0"/>
              <a:t>kostiumy/tło, </a:t>
            </a:r>
            <a:r>
              <a:rPr lang="pl-PL" sz="1400" dirty="0"/>
              <a:t>czyli obrazki </a:t>
            </a:r>
            <a:r>
              <a:rPr lang="pl-PL" sz="1400" dirty="0" smtClean="0"/>
              <a:t>duszka/tła. </a:t>
            </a:r>
            <a:r>
              <a:rPr lang="pl-PL" sz="1400" dirty="0"/>
              <a:t>W zasobniku znajdują się wszystkie kostiumy </a:t>
            </a:r>
            <a:r>
              <a:rPr lang="pl-PL" sz="1400" dirty="0" smtClean="0"/>
              <a:t>duszka lub tła sceny. </a:t>
            </a:r>
            <a:r>
              <a:rPr lang="pl-PL" sz="1400" dirty="0"/>
              <a:t>Panel po prawej stronie to tym razem edytor graficzny, w którym można tworzyć lub zmieniać kostium.</a:t>
            </a:r>
            <a:br>
              <a:rPr lang="pl-PL" sz="1400" dirty="0"/>
            </a:br>
            <a:r>
              <a:rPr lang="pl-PL" sz="1400" dirty="0"/>
              <a:t>Edytor może działać w dwóch wersjach: </a:t>
            </a:r>
            <a:r>
              <a:rPr lang="pl-PL" sz="1400" b="1" dirty="0"/>
              <a:t>wektorowej</a:t>
            </a:r>
            <a:r>
              <a:rPr lang="pl-PL" sz="1400" dirty="0"/>
              <a:t> (</a:t>
            </a:r>
            <a:r>
              <a:rPr lang="pl-PL" sz="1400" dirty="0" err="1"/>
              <a:t>Vector</a:t>
            </a:r>
            <a:r>
              <a:rPr lang="pl-PL" sz="1400" dirty="0"/>
              <a:t> </a:t>
            </a:r>
            <a:r>
              <a:rPr lang="pl-PL" sz="1400" dirty="0" err="1"/>
              <a:t>mode</a:t>
            </a:r>
            <a:r>
              <a:rPr lang="pl-PL" sz="1400" dirty="0"/>
              <a:t> – tryb wektora) lub </a:t>
            </a:r>
            <a:r>
              <a:rPr lang="pl-PL" sz="1400" b="1" dirty="0"/>
              <a:t>bitmapowej</a:t>
            </a:r>
            <a:r>
              <a:rPr lang="pl-PL" sz="1400" dirty="0"/>
              <a:t> (tryb bitmapy). Ta ostatnia, to edytor w stylu </a:t>
            </a:r>
            <a:r>
              <a:rPr lang="pl-PL" sz="1400" dirty="0" err="1"/>
              <a:t>Painta</a:t>
            </a:r>
            <a:r>
              <a:rPr lang="pl-PL" sz="1400" dirty="0"/>
              <a:t>. </a:t>
            </a:r>
            <a:br>
              <a:rPr lang="pl-PL" sz="1400" dirty="0"/>
            </a:br>
            <a:r>
              <a:rPr lang="pl-PL" sz="1400" dirty="0"/>
              <a:t>Podobnie jak w panelu duszków można tu wybrać nowy kostium. Zostanie on dodany jako kolejny kostium duszka. Aby usunąć kostium należy wybrać kostium w zasobniku i kliknąć krzyżyk znajdujący się w prawym górnym rogu obrazka</a:t>
            </a:r>
            <a:r>
              <a:rPr lang="pl-PL" sz="1400" dirty="0" smtClean="0"/>
              <a:t>.</a:t>
            </a:r>
          </a:p>
          <a:p>
            <a:r>
              <a:rPr lang="pl-PL" sz="1400" dirty="0" smtClean="0"/>
              <a:t>Nowe kostium duszka/tła dodajemy przy użyciu takich samych ikon jak w przypadku dodawania scen i duszka</a:t>
            </a:r>
            <a:endParaRPr lang="pl-PL" sz="1400" dirty="0"/>
          </a:p>
        </p:txBody>
      </p:sp>
      <p:sp>
        <p:nvSpPr>
          <p:cNvPr id="3" name="Tytuł 2"/>
          <p:cNvSpPr>
            <a:spLocks noGrp="1"/>
          </p:cNvSpPr>
          <p:nvPr>
            <p:ph type="title"/>
          </p:nvPr>
        </p:nvSpPr>
        <p:spPr/>
        <p:txBody>
          <a:bodyPr/>
          <a:lstStyle/>
          <a:p>
            <a:r>
              <a:rPr lang="pl-PL" dirty="0" smtClean="0"/>
              <a:t>Tło/kostiumy</a:t>
            </a:r>
            <a:endParaRPr lang="pl-PL"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4210035" cy="43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72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408798"/>
            <a:ext cx="3826768" cy="4876800"/>
          </a:xfrm>
        </p:spPr>
        <p:txBody>
          <a:bodyPr/>
          <a:lstStyle/>
          <a:p>
            <a:r>
              <a:rPr lang="pl-PL" dirty="0" smtClean="0"/>
              <a:t>Zakładka służy do dodawania edycji i nakładania efektów na dźwięki, które można dodawać do duszka lub sceny.  </a:t>
            </a:r>
            <a:endParaRPr lang="pl-PL" dirty="0"/>
          </a:p>
        </p:txBody>
      </p:sp>
      <p:sp>
        <p:nvSpPr>
          <p:cNvPr id="3" name="Tytuł 2"/>
          <p:cNvSpPr>
            <a:spLocks noGrp="1"/>
          </p:cNvSpPr>
          <p:nvPr>
            <p:ph type="title"/>
          </p:nvPr>
        </p:nvSpPr>
        <p:spPr/>
        <p:txBody>
          <a:bodyPr/>
          <a:lstStyle/>
          <a:p>
            <a:r>
              <a:rPr lang="pl-PL" dirty="0" err="1" smtClean="0"/>
              <a:t>Dzwięki</a:t>
            </a:r>
            <a:endParaRPr lang="pl-PL"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84784"/>
            <a:ext cx="4752528" cy="488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29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339752" y="1408798"/>
            <a:ext cx="6347048" cy="4876800"/>
          </a:xfrm>
        </p:spPr>
        <p:txBody>
          <a:bodyPr/>
          <a:lstStyle/>
          <a:p>
            <a:r>
              <a:rPr lang="pl-PL" dirty="0"/>
              <a:t>W kategorii Ruch zgromadzone są bloczki związane z ruchem duszków, a więc ich przesuwaniem, obracaniem oraz odczytywaniem aktualnych danych związanych z położeniem duszka. Są to podstawowe bloczki bardzo często używane. </a:t>
            </a:r>
          </a:p>
        </p:txBody>
      </p:sp>
      <p:sp>
        <p:nvSpPr>
          <p:cNvPr id="3" name="Tytuł 2"/>
          <p:cNvSpPr>
            <a:spLocks noGrp="1"/>
          </p:cNvSpPr>
          <p:nvPr>
            <p:ph type="title"/>
          </p:nvPr>
        </p:nvSpPr>
        <p:spPr/>
        <p:txBody>
          <a:bodyPr/>
          <a:lstStyle/>
          <a:p>
            <a:r>
              <a:rPr lang="pl-PL" dirty="0" smtClean="0"/>
              <a:t>Bloki </a:t>
            </a:r>
            <a:r>
              <a:rPr lang="pl-PL" dirty="0" err="1" smtClean="0"/>
              <a:t>scratcha</a:t>
            </a:r>
            <a:r>
              <a:rPr lang="pl-PL" dirty="0" smtClean="0"/>
              <a:t> - Ruch</a:t>
            </a:r>
            <a:endParaRPr lang="pl-PL"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1654632" cy="485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386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23728" y="1408798"/>
            <a:ext cx="6563072" cy="4876800"/>
          </a:xfrm>
        </p:spPr>
        <p:txBody>
          <a:bodyPr/>
          <a:lstStyle/>
          <a:p>
            <a:r>
              <a:rPr lang="pl-PL" dirty="0"/>
              <a:t>W kategorii </a:t>
            </a:r>
            <a:r>
              <a:rPr lang="pl-PL" b="1" dirty="0"/>
              <a:t>Wygląd</a:t>
            </a:r>
            <a:r>
              <a:rPr lang="pl-PL" dirty="0"/>
              <a:t> zgromadzone są bloczki związane z wyglądem duszków, a więc kostiumem, wielkością, widocznością, itp.. Niektóre z tych bloczków są bardzo często używane.</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wygląd</a:t>
            </a:r>
            <a:endParaRPr lang="pl-P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0619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855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23728" y="1408798"/>
            <a:ext cx="6563072" cy="4876800"/>
          </a:xfrm>
        </p:spPr>
        <p:txBody>
          <a:bodyPr/>
          <a:lstStyle/>
          <a:p>
            <a:r>
              <a:rPr lang="pl-PL" dirty="0"/>
              <a:t>W kategorii </a:t>
            </a:r>
            <a:r>
              <a:rPr lang="pl-PL" b="1" dirty="0"/>
              <a:t>Dźwięk</a:t>
            </a:r>
            <a:r>
              <a:rPr lang="pl-PL" dirty="0"/>
              <a:t> zgromadzone są bloczki związane z dźwiękami, instrumentami i nutami.</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dźwięk</a:t>
            </a:r>
            <a:endParaRPr lang="pl-PL"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20859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17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23728" y="1408798"/>
            <a:ext cx="6563072" cy="4876800"/>
          </a:xfrm>
        </p:spPr>
        <p:txBody>
          <a:bodyPr/>
          <a:lstStyle/>
          <a:p>
            <a:r>
              <a:rPr lang="pl-PL" dirty="0"/>
              <a:t>W kategorii </a:t>
            </a:r>
            <a:r>
              <a:rPr lang="pl-PL" b="1" dirty="0"/>
              <a:t>Pisak</a:t>
            </a:r>
            <a:r>
              <a:rPr lang="pl-PL" dirty="0"/>
              <a:t> zgromadzone są bloczki związane z pisakiem duszka, jego stanem, kolorem, grubością. W tej grupie bloczków znajduje się również klocek do czyszczenia stworzonych rysunków oraz możliwość odbicia wizerunku duszka jako pieczątki.</a:t>
            </a:r>
          </a:p>
        </p:txBody>
      </p:sp>
      <p:sp>
        <p:nvSpPr>
          <p:cNvPr id="3" name="Tytuł 2"/>
          <p:cNvSpPr>
            <a:spLocks noGrp="1"/>
          </p:cNvSpPr>
          <p:nvPr>
            <p:ph type="title"/>
          </p:nvPr>
        </p:nvSpPr>
        <p:spPr>
          <a:xfrm>
            <a:off x="34652" y="404664"/>
            <a:ext cx="9144000" cy="749806"/>
          </a:xfrm>
        </p:spPr>
        <p:txBody>
          <a:bodyPr/>
          <a:lstStyle/>
          <a:p>
            <a:r>
              <a:rPr lang="pl-PL" dirty="0" smtClean="0"/>
              <a:t>Bloki </a:t>
            </a:r>
            <a:r>
              <a:rPr lang="pl-PL" dirty="0" err="1" smtClean="0"/>
              <a:t>scratch</a:t>
            </a:r>
            <a:r>
              <a:rPr lang="pl-PL" dirty="0" smtClean="0"/>
              <a:t> - pisak</a:t>
            </a:r>
            <a:endParaRPr lang="pl-PL"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20193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2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23728" y="1408798"/>
            <a:ext cx="6563072" cy="4876800"/>
          </a:xfrm>
        </p:spPr>
        <p:txBody>
          <a:bodyPr/>
          <a:lstStyle/>
          <a:p>
            <a:r>
              <a:rPr lang="pl-PL" dirty="0"/>
              <a:t>Kategoria </a:t>
            </a:r>
            <a:r>
              <a:rPr lang="pl-PL" b="1" dirty="0"/>
              <a:t>Dane</a:t>
            </a:r>
            <a:r>
              <a:rPr lang="pl-PL" dirty="0"/>
              <a:t> zawiera przyciski do tworzenia </a:t>
            </a:r>
            <a:r>
              <a:rPr lang="pl-PL" dirty="0" smtClean="0"/>
              <a:t>zmiennych i list. </a:t>
            </a:r>
            <a:r>
              <a:rPr lang="pl-PL" dirty="0"/>
              <a:t>Po utworzeniu własnych zmiennych pojawią się bloczki do ich modyfikowania oraz wykorzystania wartości. Zmienne umożliwiają przechowywanie danych. </a:t>
            </a:r>
            <a:r>
              <a:rPr lang="pl-PL" dirty="0" smtClean="0"/>
              <a:t>Lista przechowuje zbiór danych. </a:t>
            </a:r>
            <a:r>
              <a:rPr lang="pl-PL" dirty="0"/>
              <a:t>Także </a:t>
            </a:r>
            <a:r>
              <a:rPr lang="pl-PL" dirty="0" err="1"/>
              <a:t>Scratch</a:t>
            </a:r>
            <a:r>
              <a:rPr lang="pl-PL" dirty="0"/>
              <a:t> korzysta ze zmiennych, np. w kategorii </a:t>
            </a:r>
            <a:r>
              <a:rPr lang="pl-PL" b="1" dirty="0"/>
              <a:t>Ruch</a:t>
            </a:r>
            <a:r>
              <a:rPr lang="pl-PL" dirty="0"/>
              <a:t> możemy pobrać wartość aktualnych współrzędnych położenia duszka lub jego kierunek.</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Dane</a:t>
            </a:r>
            <a:endParaRPr lang="pl-PL"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71" y="1268760"/>
            <a:ext cx="177348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304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55776" y="1408798"/>
            <a:ext cx="6131024" cy="4876800"/>
          </a:xfrm>
        </p:spPr>
        <p:txBody>
          <a:bodyPr/>
          <a:lstStyle/>
          <a:p>
            <a:r>
              <a:rPr lang="pl-PL" dirty="0"/>
              <a:t>Kategoria Zdarzenia zawiera klocki rozpoczynające skrypty reagujące na określone zdarzenia (np. kliknięcie duszka myszką, naciśnięcie klawisza na klawiaturze) oraz związane z obsługą komunikatów (oznacza to samodzielne generowanie zdarzeń w programie).</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Zdarzenia</a:t>
            </a:r>
            <a:endParaRPr lang="pl-P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19907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81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ClrTx/>
            </a:pPr>
            <a:r>
              <a:rPr lang="pl-PL" b="1" dirty="0" smtClean="0"/>
              <a:t>Etap nauczania podstaw</a:t>
            </a:r>
          </a:p>
          <a:p>
            <a:pPr marL="0" indent="0">
              <a:buClrTx/>
              <a:buNone/>
            </a:pPr>
            <a:r>
              <a:rPr lang="pl-PL" dirty="0" smtClean="0"/>
              <a:t>Na wstępnym etapie zapoznawania dzieci z programowaniem problemy powinny być bardzo dokładne opisane przez nauczyciela.</a:t>
            </a:r>
          </a:p>
          <a:p>
            <a:pPr>
              <a:buClrTx/>
            </a:pPr>
            <a:r>
              <a:rPr lang="pl-PL" b="1" dirty="0" smtClean="0"/>
              <a:t>Etap rozwoju umiejętności programowania</a:t>
            </a:r>
          </a:p>
          <a:p>
            <a:pPr marL="0" indent="0">
              <a:buClrTx/>
              <a:buNone/>
            </a:pPr>
            <a:r>
              <a:rPr lang="pl-PL" dirty="0" smtClean="0"/>
              <a:t>Powinno być bardzo ogólny tak by dzieci samodzielnie mogły decydować o tym jak ma działać ich program, pokazując i wiedzę i doświadczenie w dziedzinie, której dotyczy program oraz znajomości środowiska programistycznego.</a:t>
            </a:r>
          </a:p>
        </p:txBody>
      </p:sp>
      <p:sp>
        <p:nvSpPr>
          <p:cNvPr id="3" name="Tytuł 2"/>
          <p:cNvSpPr>
            <a:spLocks noGrp="1"/>
          </p:cNvSpPr>
          <p:nvPr>
            <p:ph type="title"/>
          </p:nvPr>
        </p:nvSpPr>
        <p:spPr>
          <a:xfrm>
            <a:off x="30832" y="404664"/>
            <a:ext cx="9144000" cy="749806"/>
          </a:xfrm>
        </p:spPr>
        <p:txBody>
          <a:bodyPr/>
          <a:lstStyle/>
          <a:p>
            <a:r>
              <a:rPr lang="pl-PL" dirty="0" smtClean="0"/>
              <a:t>Specyfikacja programu – nauczanie wczesnoszkolne</a:t>
            </a:r>
            <a:endParaRPr lang="pl-PL" dirty="0"/>
          </a:p>
        </p:txBody>
      </p:sp>
    </p:spTree>
    <p:extLst>
      <p:ext uri="{BB962C8B-B14F-4D97-AF65-F5344CB8AC3E}">
        <p14:creationId xmlns:p14="http://schemas.microsoft.com/office/powerpoint/2010/main" val="4055003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55776" y="1408798"/>
            <a:ext cx="6131024" cy="4876800"/>
          </a:xfrm>
        </p:spPr>
        <p:txBody>
          <a:bodyPr/>
          <a:lstStyle/>
          <a:p>
            <a:r>
              <a:rPr lang="pl-PL" dirty="0"/>
              <a:t>Kategoria </a:t>
            </a:r>
            <a:r>
              <a:rPr lang="pl-PL" b="1" dirty="0"/>
              <a:t>Kontrola</a:t>
            </a:r>
            <a:r>
              <a:rPr lang="pl-PL" dirty="0"/>
              <a:t> zawiera bardzo ważne klocki – odpowiedniki instrukcji sterujących języków programowania (pętle, instrukcje warunkowe).</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Kontrola</a:t>
            </a:r>
            <a:endParaRPr lang="pl-PL"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199072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114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55776" y="1408798"/>
            <a:ext cx="6131024" cy="4876800"/>
          </a:xfrm>
        </p:spPr>
        <p:txBody>
          <a:bodyPr/>
          <a:lstStyle/>
          <a:p>
            <a:r>
              <a:rPr lang="pl-PL" dirty="0"/>
              <a:t>Kategoria Czujniki zawiera bloczki związane z rozpoznawaniem różnych sytuacji zachodzących na scenie, dotyczących m.in. duszków i myszki, bloczki umożliwiające pobieranie danych z klawiatury, bloczki związane z zegarem, datą oraz kamerą.</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czujniki</a:t>
            </a:r>
            <a:endParaRPr lang="pl-PL"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1800200" cy="499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629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55776" y="1408798"/>
            <a:ext cx="6131024" cy="4876800"/>
          </a:xfrm>
        </p:spPr>
        <p:txBody>
          <a:bodyPr/>
          <a:lstStyle/>
          <a:p>
            <a:r>
              <a:rPr lang="pl-PL" dirty="0"/>
              <a:t>W kategorii </a:t>
            </a:r>
            <a:r>
              <a:rPr lang="pl-PL" b="1" dirty="0"/>
              <a:t>Wyrażenia</a:t>
            </a:r>
            <a:r>
              <a:rPr lang="pl-PL" dirty="0"/>
              <a:t> zgrupowane są bloczki podstawowych działań arytmetycznych, operacji logicznych oraz różnych funkcji (zarówno arytmetycznych jak i na tekstach). Wszystkie bloczki tej kategorii są wykorzystywane jako argumenty do innych bloczków.</a:t>
            </a:r>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czujniki</a:t>
            </a:r>
            <a:endParaRPr lang="pl-PL"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19716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889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27584" y="3402330"/>
            <a:ext cx="7859216" cy="2883268"/>
          </a:xfrm>
        </p:spPr>
        <p:txBody>
          <a:bodyPr/>
          <a:lstStyle/>
          <a:p>
            <a:r>
              <a:rPr lang="pl-PL" dirty="0"/>
              <a:t>W kategorii </a:t>
            </a:r>
            <a:r>
              <a:rPr lang="pl-PL" b="1" dirty="0" smtClean="0"/>
              <a:t>Więcej Bloków </a:t>
            </a:r>
            <a:r>
              <a:rPr lang="pl-PL" dirty="0" smtClean="0"/>
              <a:t>można </a:t>
            </a:r>
            <a:r>
              <a:rPr lang="pl-PL" dirty="0" err="1" smtClean="0"/>
              <a:t>definować</a:t>
            </a:r>
            <a:r>
              <a:rPr lang="pl-PL" dirty="0" smtClean="0"/>
              <a:t> nowe własne bloki (tworzyć procedury/funkcje)</a:t>
            </a:r>
            <a:endParaRPr lang="pl-PL" dirty="0"/>
          </a:p>
        </p:txBody>
      </p:sp>
      <p:sp>
        <p:nvSpPr>
          <p:cNvPr id="3" name="Tytuł 2"/>
          <p:cNvSpPr>
            <a:spLocks noGrp="1"/>
          </p:cNvSpPr>
          <p:nvPr>
            <p:ph type="title"/>
          </p:nvPr>
        </p:nvSpPr>
        <p:spPr/>
        <p:txBody>
          <a:bodyPr/>
          <a:lstStyle/>
          <a:p>
            <a:r>
              <a:rPr lang="pl-PL" dirty="0" smtClean="0"/>
              <a:t>Bloki </a:t>
            </a:r>
            <a:r>
              <a:rPr lang="pl-PL" dirty="0" err="1" smtClean="0"/>
              <a:t>Scratch</a:t>
            </a:r>
            <a:r>
              <a:rPr lang="pl-PL" dirty="0" smtClean="0"/>
              <a:t> – więcej bloków</a:t>
            </a:r>
            <a:endParaRPr lang="pl-PL"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54430"/>
            <a:ext cx="46291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55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W procesie projektowania określamy</a:t>
            </a:r>
          </a:p>
          <a:p>
            <a:pPr>
              <a:buClrTx/>
            </a:pPr>
            <a:r>
              <a:rPr lang="pl-PL" dirty="0" smtClean="0"/>
              <a:t>Algorytmy,</a:t>
            </a:r>
          </a:p>
          <a:p>
            <a:pPr>
              <a:buClrTx/>
            </a:pPr>
            <a:r>
              <a:rPr lang="pl-PL" dirty="0" smtClean="0"/>
              <a:t>Struktury danych,</a:t>
            </a:r>
          </a:p>
          <a:p>
            <a:pPr>
              <a:buClrTx/>
            </a:pPr>
            <a:r>
              <a:rPr lang="pl-PL" dirty="0" smtClean="0"/>
              <a:t>Interfejsy,</a:t>
            </a:r>
          </a:p>
          <a:p>
            <a:pPr marL="0" indent="0">
              <a:buNone/>
            </a:pPr>
            <a:r>
              <a:rPr lang="pl-PL" dirty="0" smtClean="0"/>
              <a:t>W procesie implementacji realizujemy w określonym środowisku programistycznym:</a:t>
            </a:r>
          </a:p>
          <a:p>
            <a:pPr>
              <a:buClrTx/>
            </a:pPr>
            <a:r>
              <a:rPr lang="pl-PL" dirty="0" smtClean="0"/>
              <a:t>Kodowanie programu w  języku programowania,</a:t>
            </a:r>
          </a:p>
          <a:p>
            <a:pPr>
              <a:buClrTx/>
            </a:pPr>
            <a:r>
              <a:rPr lang="pl-PL" dirty="0" smtClean="0"/>
              <a:t>Tworzenie struktur danych,</a:t>
            </a:r>
          </a:p>
          <a:p>
            <a:pPr>
              <a:buClrTx/>
            </a:pPr>
            <a:r>
              <a:rPr lang="pl-PL" dirty="0" smtClean="0"/>
              <a:t>Tworzenie odpowiednich interfejsów graficznych programu</a:t>
            </a:r>
          </a:p>
          <a:p>
            <a:pPr>
              <a:buClrTx/>
            </a:pPr>
            <a:endParaRPr lang="pl-PL" dirty="0" smtClean="0"/>
          </a:p>
          <a:p>
            <a:pPr>
              <a:buClrTx/>
            </a:pPr>
            <a:endParaRPr lang="pl-PL" dirty="0"/>
          </a:p>
        </p:txBody>
      </p:sp>
      <p:sp>
        <p:nvSpPr>
          <p:cNvPr id="3" name="Tytuł 2"/>
          <p:cNvSpPr>
            <a:spLocks noGrp="1"/>
          </p:cNvSpPr>
          <p:nvPr>
            <p:ph type="title"/>
          </p:nvPr>
        </p:nvSpPr>
        <p:spPr/>
        <p:txBody>
          <a:bodyPr/>
          <a:lstStyle/>
          <a:p>
            <a:r>
              <a:rPr lang="pl-PL" dirty="0" smtClean="0"/>
              <a:t>Projektowanie i implementacja</a:t>
            </a:r>
            <a:endParaRPr lang="pl-PL" dirty="0"/>
          </a:p>
        </p:txBody>
      </p:sp>
    </p:spTree>
    <p:extLst>
      <p:ext uri="{BB962C8B-B14F-4D97-AF65-F5344CB8AC3E}">
        <p14:creationId xmlns:p14="http://schemas.microsoft.com/office/powerpoint/2010/main" val="209661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Jednoznaczny przepis na rozwiązanie problemu. Spełniający następujące warunki:</a:t>
            </a:r>
          </a:p>
          <a:p>
            <a:pPr>
              <a:buClrTx/>
            </a:pPr>
            <a:r>
              <a:rPr lang="pl-PL" sz="1600" dirty="0"/>
              <a:t>Dyskretności – algorytm powinien składać się z szeregu elementarnych, nie wymagających tłumaczenia, kroków. Czynności bardziej złożone powinny być opisane oddzielnymi algorytmami, w których używane są elementarne kroki,</a:t>
            </a:r>
          </a:p>
          <a:p>
            <a:pPr>
              <a:buClrTx/>
            </a:pPr>
            <a:r>
              <a:rPr lang="pl-PL" sz="1600" dirty="0"/>
              <a:t>Uniwersalności – algorytm powinien rozwiązywać pewną klasę problemów, a nie tylko jeden szczególny ich przypadek</a:t>
            </a:r>
            <a:r>
              <a:rPr lang="pl-PL" sz="1600" dirty="0" smtClean="0"/>
              <a:t>.</a:t>
            </a:r>
          </a:p>
          <a:p>
            <a:pPr>
              <a:buClrTx/>
            </a:pPr>
            <a:r>
              <a:rPr lang="pl-PL" sz="1600" dirty="0"/>
              <a:t>Jednoznaczności – algorytm powinien być tak skonstruowany, by przy jego realizacji było jednoznacznie określone, które z konkretnych dyskretnych kroków muszą być wykonane;</a:t>
            </a:r>
          </a:p>
          <a:p>
            <a:pPr>
              <a:buClrTx/>
            </a:pPr>
            <a:r>
              <a:rPr lang="pl-PL" sz="1600" dirty="0"/>
              <a:t>Efektywności – algorytm powinien gwarantować otrzymanie rezultatów swojego działania w skończonej liczbie elementarnych kroków. Niedopuszczalna jest sytuacja, gdy w przypadku dużej złożoności lub niemożności uzyskania rozwiązania, algorytm jest realizowany przez nieskończony czas. Warunki zakończenia lub przerwania algorytmu powinny być tak sformułowane, aby algorytm zakańczał swoją pracę, gdy brak jest rozwiązania lub kiedy jest ono nieosiągalne w dostępnym czasie</a:t>
            </a:r>
          </a:p>
          <a:p>
            <a:pPr marL="0" indent="0">
              <a:buNone/>
            </a:pPr>
            <a:endParaRPr lang="pl-PL" dirty="0" smtClean="0"/>
          </a:p>
        </p:txBody>
      </p:sp>
      <p:sp>
        <p:nvSpPr>
          <p:cNvPr id="3" name="Tytuł 2"/>
          <p:cNvSpPr>
            <a:spLocks noGrp="1"/>
          </p:cNvSpPr>
          <p:nvPr>
            <p:ph type="title"/>
          </p:nvPr>
        </p:nvSpPr>
        <p:spPr/>
        <p:txBody>
          <a:bodyPr/>
          <a:lstStyle/>
          <a:p>
            <a:r>
              <a:rPr lang="pl-PL" dirty="0" smtClean="0"/>
              <a:t>Algorytm</a:t>
            </a:r>
            <a:endParaRPr lang="pl-PL" dirty="0"/>
          </a:p>
        </p:txBody>
      </p:sp>
    </p:spTree>
    <p:extLst>
      <p:ext uri="{BB962C8B-B14F-4D97-AF65-F5344CB8AC3E}">
        <p14:creationId xmlns:p14="http://schemas.microsoft.com/office/powerpoint/2010/main" val="210670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 zapis w języku naturalny,</a:t>
            </a:r>
          </a:p>
          <a:p>
            <a:r>
              <a:rPr lang="pl-PL" dirty="0" smtClean="0"/>
              <a:t>- zapis w postaci schematu blokowego,</a:t>
            </a:r>
          </a:p>
          <a:p>
            <a:r>
              <a:rPr lang="pl-PL" dirty="0" smtClean="0"/>
              <a:t>- zapis w pseudo języku programowania,</a:t>
            </a:r>
          </a:p>
          <a:p>
            <a:r>
              <a:rPr lang="pl-PL" dirty="0" smtClean="0"/>
              <a:t>- zapis matematyczny,</a:t>
            </a:r>
          </a:p>
          <a:p>
            <a:endParaRPr lang="pl-PL" dirty="0"/>
          </a:p>
        </p:txBody>
      </p:sp>
      <p:sp>
        <p:nvSpPr>
          <p:cNvPr id="3" name="Tytuł 2"/>
          <p:cNvSpPr>
            <a:spLocks noGrp="1"/>
          </p:cNvSpPr>
          <p:nvPr>
            <p:ph type="title"/>
          </p:nvPr>
        </p:nvSpPr>
        <p:spPr/>
        <p:txBody>
          <a:bodyPr/>
          <a:lstStyle/>
          <a:p>
            <a:r>
              <a:rPr lang="pl-PL" dirty="0" smtClean="0"/>
              <a:t>Metody zapisu algorytmu</a:t>
            </a:r>
            <a:endParaRPr lang="pl-PL" dirty="0"/>
          </a:p>
        </p:txBody>
      </p:sp>
    </p:spTree>
    <p:extLst>
      <p:ext uri="{BB962C8B-B14F-4D97-AF65-F5344CB8AC3E}">
        <p14:creationId xmlns:p14="http://schemas.microsoft.com/office/powerpoint/2010/main" val="8697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a:p>
        </p:txBody>
      </p:sp>
      <p:sp>
        <p:nvSpPr>
          <p:cNvPr id="3" name="Tytuł 2"/>
          <p:cNvSpPr>
            <a:spLocks noGrp="1"/>
          </p:cNvSpPr>
          <p:nvPr>
            <p:ph type="title"/>
          </p:nvPr>
        </p:nvSpPr>
        <p:spPr/>
        <p:txBody>
          <a:bodyPr/>
          <a:lstStyle/>
          <a:p>
            <a:r>
              <a:rPr lang="pl-PL" dirty="0" smtClean="0"/>
              <a:t>Symbole graficzne w schematach blokowych według PN-75/E-01226</a:t>
            </a:r>
            <a:endParaRPr lang="pl-PL" dirty="0"/>
          </a:p>
        </p:txBody>
      </p:sp>
      <p:graphicFrame>
        <p:nvGraphicFramePr>
          <p:cNvPr id="9" name="Obiekt 8"/>
          <p:cNvGraphicFramePr>
            <a:graphicFrameLocks noChangeAspect="1"/>
          </p:cNvGraphicFramePr>
          <p:nvPr>
            <p:extLst>
              <p:ext uri="{D42A27DB-BD31-4B8C-83A1-F6EECF244321}">
                <p14:modId xmlns:p14="http://schemas.microsoft.com/office/powerpoint/2010/main" val="68683000"/>
              </p:ext>
            </p:extLst>
          </p:nvPr>
        </p:nvGraphicFramePr>
        <p:xfrm>
          <a:off x="1403350" y="1773238"/>
          <a:ext cx="6467475" cy="4191000"/>
        </p:xfrm>
        <a:graphic>
          <a:graphicData uri="http://schemas.openxmlformats.org/presentationml/2006/ole">
            <mc:AlternateContent xmlns:mc="http://schemas.openxmlformats.org/markup-compatibility/2006">
              <mc:Choice xmlns:v="urn:schemas-microsoft-com:vml" Requires="v">
                <p:oleObj spid="_x0000_s1064" name="Arkusz" r:id="rId3" imgW="6467453" imgH="4191064" progId="Excel.Sheet.12">
                  <p:embed/>
                </p:oleObj>
              </mc:Choice>
              <mc:Fallback>
                <p:oleObj name="Arkusz" r:id="rId3" imgW="6467453" imgH="4191064" progId="Excel.Sheet.12">
                  <p:embed/>
                  <p:pic>
                    <p:nvPicPr>
                      <p:cNvPr id="0" name=""/>
                      <p:cNvPicPr/>
                      <p:nvPr/>
                    </p:nvPicPr>
                    <p:blipFill>
                      <a:blip r:embed="rId4"/>
                      <a:stretch>
                        <a:fillRect/>
                      </a:stretch>
                    </p:blipFill>
                    <p:spPr>
                      <a:xfrm>
                        <a:off x="1403350" y="1773238"/>
                        <a:ext cx="6467475" cy="4191000"/>
                      </a:xfrm>
                      <a:prstGeom prst="rect">
                        <a:avLst/>
                      </a:prstGeom>
                    </p:spPr>
                  </p:pic>
                </p:oleObj>
              </mc:Fallback>
            </mc:AlternateContent>
          </a:graphicData>
        </a:graphic>
      </p:graphicFrame>
    </p:spTree>
    <p:extLst>
      <p:ext uri="{BB962C8B-B14F-4D97-AF65-F5344CB8AC3E}">
        <p14:creationId xmlns:p14="http://schemas.microsoft.com/office/powerpoint/2010/main" val="278639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08798"/>
            <a:ext cx="5050904" cy="4876800"/>
          </a:xfrm>
        </p:spPr>
        <p:txBody>
          <a:bodyPr/>
          <a:lstStyle/>
          <a:p>
            <a:r>
              <a:rPr lang="pl-PL" i="1" dirty="0"/>
              <a:t>Warunek</a:t>
            </a:r>
            <a:r>
              <a:rPr lang="pl-PL" dirty="0"/>
              <a:t> umieszcza się w romboidalnym symbolu decyzji. W przypadku gdy postawiony </a:t>
            </a:r>
            <a:r>
              <a:rPr lang="pl-PL" i="1" dirty="0"/>
              <a:t>Warunek</a:t>
            </a:r>
            <a:r>
              <a:rPr lang="pl-PL" dirty="0"/>
              <a:t> jest spełniony, wykonywana jest </a:t>
            </a:r>
            <a:r>
              <a:rPr lang="pl-PL" i="1" dirty="0"/>
              <a:t>Instrukcja 1</a:t>
            </a:r>
            <a:r>
              <a:rPr lang="pl-PL" dirty="0"/>
              <a:t>, do której droga przepływu danych jest oznaczona literką T (tak). Gdy postawiony warunek nie jest spełniony, przetwarzana jest </a:t>
            </a:r>
            <a:r>
              <a:rPr lang="pl-PL" i="1" dirty="0"/>
              <a:t>Instrukcja 2</a:t>
            </a:r>
            <a:r>
              <a:rPr lang="pl-PL" dirty="0"/>
              <a:t>, wyznaczona drogą przepływu danych, oznaczoną symbolem N (nie).</a:t>
            </a:r>
            <a:endParaRPr lang="pl-PL" dirty="0"/>
          </a:p>
        </p:txBody>
      </p:sp>
      <p:sp>
        <p:nvSpPr>
          <p:cNvPr id="3" name="Tytuł 2"/>
          <p:cNvSpPr>
            <a:spLocks noGrp="1"/>
          </p:cNvSpPr>
          <p:nvPr>
            <p:ph type="title"/>
          </p:nvPr>
        </p:nvSpPr>
        <p:spPr/>
        <p:txBody>
          <a:bodyPr/>
          <a:lstStyle/>
          <a:p>
            <a:r>
              <a:rPr lang="pl-PL" dirty="0" smtClean="0"/>
              <a:t>Instrukcje warunkowe</a:t>
            </a:r>
            <a:endParaRPr lang="pl-P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204864"/>
            <a:ext cx="310070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637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jrzystość">
  <a:themeElements>
    <a:clrScheme name="Niestandardowy 2">
      <a:dk1>
        <a:sysClr val="windowText" lastClr="000000"/>
      </a:dk1>
      <a:lt1>
        <a:sysClr val="window" lastClr="FFFFFF"/>
      </a:lt1>
      <a:dk2>
        <a:srgbClr val="1F497D"/>
      </a:dk2>
      <a:lt2>
        <a:srgbClr val="EEECE1"/>
      </a:lt2>
      <a:accent1>
        <a:srgbClr val="FFFF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7311</TotalTime>
  <Words>1844</Words>
  <Application>Microsoft Office PowerPoint</Application>
  <PresentationFormat>Pokaz na ekranie (4:3)</PresentationFormat>
  <Paragraphs>172</Paragraphs>
  <Slides>43</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43</vt:i4>
      </vt:variant>
    </vt:vector>
  </HeadingPairs>
  <TitlesOfParts>
    <vt:vector size="45" baseType="lpstr">
      <vt:lpstr>Przejrzystość</vt:lpstr>
      <vt:lpstr>Microsoft Excel Worksheet</vt:lpstr>
      <vt:lpstr>Programowanie</vt:lpstr>
      <vt:lpstr>Podstawowe pojęcia z zakresu programowania</vt:lpstr>
      <vt:lpstr>Podstawowe czynności w procesie tworzenia programu</vt:lpstr>
      <vt:lpstr>Specyfikacja programu – nauczanie wczesnoszkolne</vt:lpstr>
      <vt:lpstr>Projektowanie i implementacja</vt:lpstr>
      <vt:lpstr>Algorytm</vt:lpstr>
      <vt:lpstr>Metody zapisu algorytmu</vt:lpstr>
      <vt:lpstr>Symbole graficzne w schematach blokowych według PN-75/E-01226</vt:lpstr>
      <vt:lpstr>Instrukcje warunkowe</vt:lpstr>
      <vt:lpstr>Instrukcja wielokrotnego wyboru</vt:lpstr>
      <vt:lpstr>Instrukcja iteracyjna</vt:lpstr>
      <vt:lpstr>Instrukcja z przyzwoleniem</vt:lpstr>
      <vt:lpstr>Instrukcja na dokładność</vt:lpstr>
      <vt:lpstr>Instrukcja złożona</vt:lpstr>
      <vt:lpstr>Działanie procedury lub funkcji</vt:lpstr>
      <vt:lpstr>Przykładowy schemat blokowy do obliczania pola powierzchni prostokąta. </vt:lpstr>
      <vt:lpstr>Schemat blokowy obliczania równania kwadratowego postaci ax2+bx+c=0</vt:lpstr>
      <vt:lpstr>Klasyfikacja języków programowania</vt:lpstr>
      <vt:lpstr>Testowanie</vt:lpstr>
      <vt:lpstr>wstęp do programowania w środowisku scratch</vt:lpstr>
      <vt:lpstr>Scratch ogólna charakterystyka</vt:lpstr>
      <vt:lpstr>Okno scratch</vt:lpstr>
      <vt:lpstr>Zastosowanie poszczególnych elementów okna scratch – menu I</vt:lpstr>
      <vt:lpstr>Zastosowanie poszczególnych elementów okna scratch – menu II</vt:lpstr>
      <vt:lpstr>Zastosowanie poszczególnych elementów okna scratch – menu III</vt:lpstr>
      <vt:lpstr>Zastosowanie poszczególnych elementów okna scratch – menu IV</vt:lpstr>
      <vt:lpstr>Scena</vt:lpstr>
      <vt:lpstr>Panel duszków</vt:lpstr>
      <vt:lpstr>Zmiana właściwości duszka</vt:lpstr>
      <vt:lpstr>Panel zasobów</vt:lpstr>
      <vt:lpstr>Skrypty duszka/sceny</vt:lpstr>
      <vt:lpstr>Tło/kostiumy</vt:lpstr>
      <vt:lpstr>Dzwięki</vt:lpstr>
      <vt:lpstr>Bloki scratcha - Ruch</vt:lpstr>
      <vt:lpstr>Bloki scratch - wygląd</vt:lpstr>
      <vt:lpstr>Bloki scratch - dźwięk</vt:lpstr>
      <vt:lpstr>Bloki scratch - pisak</vt:lpstr>
      <vt:lpstr>Bloki scratch - Dane</vt:lpstr>
      <vt:lpstr>Bloki Scratch - Zdarzenia</vt:lpstr>
      <vt:lpstr>Bloki Scratch - Kontrola</vt:lpstr>
      <vt:lpstr>Bloki Scratch - czujniki</vt:lpstr>
      <vt:lpstr>Bloki Scratch - czujniki</vt:lpstr>
      <vt:lpstr>Bloki Scratch – więcej bloków</vt:lpstr>
    </vt:vector>
  </TitlesOfParts>
  <Company>Sil-art Rycho444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PRZECIWDZIAŁANIE WYKLUCZENIU CYFROWEMU</dc:title>
  <dc:creator>Marcin</dc:creator>
  <cp:lastModifiedBy>Wiesław Stręciwilk</cp:lastModifiedBy>
  <cp:revision>757</cp:revision>
  <cp:lastPrinted>2013-08-19T14:56:29Z</cp:lastPrinted>
  <dcterms:created xsi:type="dcterms:W3CDTF">2013-08-05T11:43:04Z</dcterms:created>
  <dcterms:modified xsi:type="dcterms:W3CDTF">2018-10-28T18:50:11Z</dcterms:modified>
</cp:coreProperties>
</file>