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6"/>
  </p:notesMasterIdLst>
  <p:handoutMasterIdLst>
    <p:handoutMasterId r:id="rId57"/>
  </p:handoutMasterIdLst>
  <p:sldIdLst>
    <p:sldId id="257" r:id="rId2"/>
    <p:sldId id="462" r:id="rId3"/>
    <p:sldId id="463" r:id="rId4"/>
    <p:sldId id="464" r:id="rId5"/>
    <p:sldId id="258" r:id="rId6"/>
    <p:sldId id="259" r:id="rId7"/>
    <p:sldId id="260" r:id="rId8"/>
    <p:sldId id="261" r:id="rId9"/>
    <p:sldId id="262" r:id="rId10"/>
    <p:sldId id="263" r:id="rId11"/>
    <p:sldId id="459"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465" r:id="rId27"/>
    <p:sldId id="466" r:id="rId28"/>
    <p:sldId id="467" r:id="rId29"/>
    <p:sldId id="278" r:id="rId30"/>
    <p:sldId id="279" r:id="rId31"/>
    <p:sldId id="451" r:id="rId32"/>
    <p:sldId id="468" r:id="rId33"/>
    <p:sldId id="469" r:id="rId34"/>
    <p:sldId id="470" r:id="rId35"/>
    <p:sldId id="471" r:id="rId36"/>
    <p:sldId id="472" r:id="rId37"/>
    <p:sldId id="473" r:id="rId38"/>
    <p:sldId id="474" r:id="rId39"/>
    <p:sldId id="282" r:id="rId40"/>
    <p:sldId id="283" r:id="rId41"/>
    <p:sldId id="445" r:id="rId42"/>
    <p:sldId id="285" r:id="rId43"/>
    <p:sldId id="286" r:id="rId44"/>
    <p:sldId id="364" r:id="rId45"/>
    <p:sldId id="365" r:id="rId46"/>
    <p:sldId id="460" r:id="rId47"/>
    <p:sldId id="461" r:id="rId48"/>
    <p:sldId id="476" r:id="rId49"/>
    <p:sldId id="381" r:id="rId50"/>
    <p:sldId id="475" r:id="rId51"/>
    <p:sldId id="477" r:id="rId52"/>
    <p:sldId id="478" r:id="rId53"/>
    <p:sldId id="479" r:id="rId54"/>
    <p:sldId id="436" r:id="rId55"/>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n Jagieła" initials="M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6265" autoAdjust="0"/>
  </p:normalViewPr>
  <p:slideViewPr>
    <p:cSldViewPr>
      <p:cViewPr varScale="1">
        <p:scale>
          <a:sx n="72" d="100"/>
          <a:sy n="72" d="100"/>
        </p:scale>
        <p:origin x="318" y="54"/>
      </p:cViewPr>
      <p:guideLst>
        <p:guide orient="horz" pos="2160"/>
        <p:guide pos="2880"/>
      </p:guideLst>
    </p:cSldViewPr>
  </p:slideViewPr>
  <p:outlineViewPr>
    <p:cViewPr>
      <p:scale>
        <a:sx n="33" d="100"/>
        <a:sy n="33" d="100"/>
      </p:scale>
      <p:origin x="0" y="-14808"/>
    </p:cViewPr>
  </p:outlineViewPr>
  <p:notesTextViewPr>
    <p:cViewPr>
      <p:scale>
        <a:sx n="125" d="100"/>
        <a:sy n="125" d="100"/>
      </p:scale>
      <p:origin x="0" y="0"/>
    </p:cViewPr>
  </p:notesTextViewPr>
  <p:sorterViewPr>
    <p:cViewPr>
      <p:scale>
        <a:sx n="100" d="100"/>
        <a:sy n="100" d="100"/>
      </p:scale>
      <p:origin x="0" y="8394"/>
    </p:cViewPr>
  </p:sorterViewPr>
  <p:notesViewPr>
    <p:cSldViewPr>
      <p:cViewPr>
        <p:scale>
          <a:sx n="66" d="100"/>
          <a:sy n="66" d="100"/>
        </p:scale>
        <p:origin x="4242" y="45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9DECA-CB8A-41F1-83FB-BE1486979E65}" type="doc">
      <dgm:prSet loTypeId="urn:microsoft.com/office/officeart/2005/8/layout/hierarchy1" loCatId="hierarchy" qsTypeId="urn:microsoft.com/office/officeart/2005/8/quickstyle/3d1" qsCatId="3D" csTypeId="urn:microsoft.com/office/officeart/2005/8/colors/colorful1" csCatId="colorful" phldr="1"/>
      <dgm:spPr/>
      <dgm:t>
        <a:bodyPr/>
        <a:lstStyle/>
        <a:p>
          <a:endParaRPr lang="pl-PL"/>
        </a:p>
      </dgm:t>
    </dgm:pt>
    <dgm:pt modelId="{A6A27C41-C994-486D-80F3-974244A77152}">
      <dgm:prSet phldrT="[Tekst]"/>
      <dgm:spPr/>
      <dgm:t>
        <a:bodyPr/>
        <a:lstStyle/>
        <a:p>
          <a:r>
            <a:rPr lang="pl-PL" dirty="0"/>
            <a:t>com</a:t>
          </a:r>
        </a:p>
      </dgm:t>
    </dgm:pt>
    <dgm:pt modelId="{CA53E782-CDF0-4D8A-A40B-2C1B4EF838F7}" type="parTrans" cxnId="{C4B8F220-DDAD-45E5-9E92-793579B27F69}">
      <dgm:prSet/>
      <dgm:spPr/>
      <dgm:t>
        <a:bodyPr/>
        <a:lstStyle/>
        <a:p>
          <a:endParaRPr lang="pl-PL"/>
        </a:p>
      </dgm:t>
    </dgm:pt>
    <dgm:pt modelId="{6E295522-B045-4879-BF90-C9F9339210F2}" type="sibTrans" cxnId="{C4B8F220-DDAD-45E5-9E92-793579B27F69}">
      <dgm:prSet/>
      <dgm:spPr/>
      <dgm:t>
        <a:bodyPr/>
        <a:lstStyle/>
        <a:p>
          <a:endParaRPr lang="pl-PL"/>
        </a:p>
      </dgm:t>
    </dgm:pt>
    <dgm:pt modelId="{B3A789A7-E953-4358-8B4D-2327EC9F1213}">
      <dgm:prSet phldrT="[Tekst]"/>
      <dgm:spPr/>
      <dgm:t>
        <a:bodyPr/>
        <a:lstStyle/>
        <a:p>
          <a:r>
            <a:rPr lang="pl-PL" dirty="0" err="1"/>
            <a:t>microsoft</a:t>
          </a:r>
          <a:endParaRPr lang="pl-PL" dirty="0"/>
        </a:p>
      </dgm:t>
    </dgm:pt>
    <dgm:pt modelId="{A1821501-4A38-4855-AA60-B1A505CA99DE}" type="parTrans" cxnId="{31E9A514-621E-40B1-8F20-50C308F28493}">
      <dgm:prSet/>
      <dgm:spPr/>
      <dgm:t>
        <a:bodyPr/>
        <a:lstStyle/>
        <a:p>
          <a:endParaRPr lang="pl-PL"/>
        </a:p>
      </dgm:t>
    </dgm:pt>
    <dgm:pt modelId="{BAB53076-7104-4F7F-9796-8AEB0030B86B}" type="sibTrans" cxnId="{31E9A514-621E-40B1-8F20-50C308F28493}">
      <dgm:prSet/>
      <dgm:spPr/>
      <dgm:t>
        <a:bodyPr/>
        <a:lstStyle/>
        <a:p>
          <a:endParaRPr lang="pl-PL"/>
        </a:p>
      </dgm:t>
    </dgm:pt>
    <dgm:pt modelId="{5D662DF9-01BB-431C-AA03-B85B84813E6A}">
      <dgm:prSet phldrT="[Tekst]"/>
      <dgm:spPr/>
      <dgm:t>
        <a:bodyPr/>
        <a:lstStyle/>
        <a:p>
          <a:r>
            <a:rPr lang="pl-PL" dirty="0" err="1"/>
            <a:t>polskibus</a:t>
          </a:r>
          <a:endParaRPr lang="pl-PL" dirty="0"/>
        </a:p>
      </dgm:t>
    </dgm:pt>
    <dgm:pt modelId="{4009CF3F-238F-4CB3-BE38-7AEA066C52FE}" type="parTrans" cxnId="{D9BFA891-F226-4049-9241-5AB19CDFC111}">
      <dgm:prSet/>
      <dgm:spPr/>
      <dgm:t>
        <a:bodyPr/>
        <a:lstStyle/>
        <a:p>
          <a:endParaRPr lang="pl-PL"/>
        </a:p>
      </dgm:t>
    </dgm:pt>
    <dgm:pt modelId="{1DE4BF31-4F1A-4A46-AE7A-4FC5B5615290}" type="sibTrans" cxnId="{D9BFA891-F226-4049-9241-5AB19CDFC111}">
      <dgm:prSet/>
      <dgm:spPr/>
      <dgm:t>
        <a:bodyPr/>
        <a:lstStyle/>
        <a:p>
          <a:endParaRPr lang="pl-PL"/>
        </a:p>
      </dgm:t>
    </dgm:pt>
    <dgm:pt modelId="{BB6044F5-AA4A-4FA4-BDC8-BE5CA81997BB}">
      <dgm:prSet phldrT="[Tekst]"/>
      <dgm:spPr/>
      <dgm:t>
        <a:bodyPr/>
        <a:lstStyle/>
        <a:p>
          <a:r>
            <a:rPr lang="pl-PL" dirty="0"/>
            <a:t>org</a:t>
          </a:r>
        </a:p>
      </dgm:t>
    </dgm:pt>
    <dgm:pt modelId="{FCAC60F6-115D-4433-8EFC-E0300B995CFB}" type="parTrans" cxnId="{9D7700CD-1806-4C67-AA75-73FDD932D91F}">
      <dgm:prSet/>
      <dgm:spPr/>
      <dgm:t>
        <a:bodyPr/>
        <a:lstStyle/>
        <a:p>
          <a:endParaRPr lang="pl-PL"/>
        </a:p>
      </dgm:t>
    </dgm:pt>
    <dgm:pt modelId="{1C67EB5E-29DC-4A07-A667-4B1393796D71}" type="sibTrans" cxnId="{9D7700CD-1806-4C67-AA75-73FDD932D91F}">
      <dgm:prSet/>
      <dgm:spPr/>
      <dgm:t>
        <a:bodyPr/>
        <a:lstStyle/>
        <a:p>
          <a:endParaRPr lang="pl-PL"/>
        </a:p>
      </dgm:t>
    </dgm:pt>
    <dgm:pt modelId="{117199FE-458F-4A9E-8C9B-45C8390988D4}">
      <dgm:prSet phldrT="[Tekst]"/>
      <dgm:spPr/>
      <dgm:t>
        <a:bodyPr/>
        <a:lstStyle/>
        <a:p>
          <a:r>
            <a:rPr lang="pl-PL" dirty="0" err="1"/>
            <a:t>wikipedia</a:t>
          </a:r>
          <a:endParaRPr lang="pl-PL" dirty="0"/>
        </a:p>
      </dgm:t>
    </dgm:pt>
    <dgm:pt modelId="{8E62473E-9E7C-4C40-82DF-224986D84482}" type="parTrans" cxnId="{8549779F-6A65-4B58-81DC-B204BB728A07}">
      <dgm:prSet/>
      <dgm:spPr/>
      <dgm:t>
        <a:bodyPr/>
        <a:lstStyle/>
        <a:p>
          <a:endParaRPr lang="pl-PL"/>
        </a:p>
      </dgm:t>
    </dgm:pt>
    <dgm:pt modelId="{516408A3-9855-4BDF-8F91-46E618BB990F}" type="sibTrans" cxnId="{8549779F-6A65-4B58-81DC-B204BB728A07}">
      <dgm:prSet/>
      <dgm:spPr/>
      <dgm:t>
        <a:bodyPr/>
        <a:lstStyle/>
        <a:p>
          <a:endParaRPr lang="pl-PL"/>
        </a:p>
      </dgm:t>
    </dgm:pt>
    <dgm:pt modelId="{A9FCE73A-D28D-49F4-BFF8-67976BB239DE}">
      <dgm:prSet/>
      <dgm:spPr/>
      <dgm:t>
        <a:bodyPr/>
        <a:lstStyle/>
        <a:p>
          <a:r>
            <a:rPr lang="pl-PL" dirty="0" err="1"/>
            <a:t>pl</a:t>
          </a:r>
          <a:endParaRPr lang="pl-PL" dirty="0"/>
        </a:p>
      </dgm:t>
    </dgm:pt>
    <dgm:pt modelId="{CCE1D975-FF57-490B-9020-2BDD802435C2}" type="parTrans" cxnId="{CEC8EEAC-A283-45D7-9B6A-2CB0E14E5EB2}">
      <dgm:prSet/>
      <dgm:spPr/>
      <dgm:t>
        <a:bodyPr/>
        <a:lstStyle/>
        <a:p>
          <a:endParaRPr lang="pl-PL"/>
        </a:p>
      </dgm:t>
    </dgm:pt>
    <dgm:pt modelId="{1B7A5237-C8EC-40B4-B660-5C3F1854618C}" type="sibTrans" cxnId="{CEC8EEAC-A283-45D7-9B6A-2CB0E14E5EB2}">
      <dgm:prSet/>
      <dgm:spPr/>
      <dgm:t>
        <a:bodyPr/>
        <a:lstStyle/>
        <a:p>
          <a:endParaRPr lang="pl-PL"/>
        </a:p>
      </dgm:t>
    </dgm:pt>
    <dgm:pt modelId="{C604E8DD-AF2B-4FE8-B3C6-9C00CB0BD448}">
      <dgm:prSet/>
      <dgm:spPr/>
      <dgm:t>
        <a:bodyPr/>
        <a:lstStyle/>
        <a:p>
          <a:r>
            <a:rPr lang="pl-PL" dirty="0"/>
            <a:t>interia</a:t>
          </a:r>
        </a:p>
      </dgm:t>
    </dgm:pt>
    <dgm:pt modelId="{C1B897BF-4C4C-4B72-974B-9FC8BC8D231D}" type="parTrans" cxnId="{9427A97C-9A2C-4D54-8CE9-AD6C279CFC91}">
      <dgm:prSet/>
      <dgm:spPr/>
      <dgm:t>
        <a:bodyPr/>
        <a:lstStyle/>
        <a:p>
          <a:endParaRPr lang="pl-PL"/>
        </a:p>
      </dgm:t>
    </dgm:pt>
    <dgm:pt modelId="{C8939F36-9AD0-4BDC-A6C7-2FB9E7771EEE}" type="sibTrans" cxnId="{9427A97C-9A2C-4D54-8CE9-AD6C279CFC91}">
      <dgm:prSet/>
      <dgm:spPr/>
      <dgm:t>
        <a:bodyPr/>
        <a:lstStyle/>
        <a:p>
          <a:endParaRPr lang="pl-PL"/>
        </a:p>
      </dgm:t>
    </dgm:pt>
    <dgm:pt modelId="{8FFBCBBC-22FB-49AE-BBCD-241CBBDE9207}">
      <dgm:prSet/>
      <dgm:spPr/>
      <dgm:t>
        <a:bodyPr/>
        <a:lstStyle/>
        <a:p>
          <a:r>
            <a:rPr lang="pl-PL" dirty="0" err="1"/>
            <a:t>rzeszow</a:t>
          </a:r>
          <a:endParaRPr lang="pl-PL" dirty="0"/>
        </a:p>
      </dgm:t>
    </dgm:pt>
    <dgm:pt modelId="{09730DCE-631C-4BE3-A376-193B2A80DEB1}" type="parTrans" cxnId="{32018B86-7EAC-4EF5-8546-2BF3F15192BC}">
      <dgm:prSet/>
      <dgm:spPr/>
      <dgm:t>
        <a:bodyPr/>
        <a:lstStyle/>
        <a:p>
          <a:endParaRPr lang="pl-PL"/>
        </a:p>
      </dgm:t>
    </dgm:pt>
    <dgm:pt modelId="{A1D0D0A0-5943-497C-9C4E-C01011D65763}" type="sibTrans" cxnId="{32018B86-7EAC-4EF5-8546-2BF3F15192BC}">
      <dgm:prSet/>
      <dgm:spPr/>
      <dgm:t>
        <a:bodyPr/>
        <a:lstStyle/>
        <a:p>
          <a:endParaRPr lang="pl-PL"/>
        </a:p>
      </dgm:t>
    </dgm:pt>
    <dgm:pt modelId="{E4EBAC9D-FE3E-4EF0-A0BE-A67E94CA12B3}">
      <dgm:prSet/>
      <dgm:spPr/>
      <dgm:t>
        <a:bodyPr/>
        <a:lstStyle/>
        <a:p>
          <a:r>
            <a:rPr lang="pl-PL" dirty="0" err="1"/>
            <a:t>wsiz</a:t>
          </a:r>
          <a:endParaRPr lang="pl-PL" dirty="0"/>
        </a:p>
      </dgm:t>
    </dgm:pt>
    <dgm:pt modelId="{F641C4E4-3794-43E3-B52B-B4762D83A7B1}" type="parTrans" cxnId="{62861FC1-8407-48AC-B401-1AB79195DEC8}">
      <dgm:prSet/>
      <dgm:spPr/>
      <dgm:t>
        <a:bodyPr/>
        <a:lstStyle/>
        <a:p>
          <a:endParaRPr lang="pl-PL"/>
        </a:p>
      </dgm:t>
    </dgm:pt>
    <dgm:pt modelId="{CE47613F-C621-466E-96B1-06D247E886B5}" type="sibTrans" cxnId="{62861FC1-8407-48AC-B401-1AB79195DEC8}">
      <dgm:prSet/>
      <dgm:spPr/>
      <dgm:t>
        <a:bodyPr/>
        <a:lstStyle/>
        <a:p>
          <a:endParaRPr lang="pl-PL"/>
        </a:p>
      </dgm:t>
    </dgm:pt>
    <dgm:pt modelId="{F59F0105-D929-49CB-A66A-3C6CC18A9F86}">
      <dgm:prSet phldrT="[Tekst]"/>
      <dgm:spPr/>
      <dgm:t>
        <a:bodyPr/>
        <a:lstStyle/>
        <a:p>
          <a:r>
            <a:rPr lang="pl-PL" dirty="0" err="1"/>
            <a:t>pl</a:t>
          </a:r>
          <a:endParaRPr lang="pl-PL" dirty="0"/>
        </a:p>
      </dgm:t>
    </dgm:pt>
    <dgm:pt modelId="{38F47822-1BEB-4AED-BF1B-E302D45AE003}" type="parTrans" cxnId="{FA8C9F56-D5AA-46B4-B605-B86A0632D902}">
      <dgm:prSet/>
      <dgm:spPr/>
      <dgm:t>
        <a:bodyPr/>
        <a:lstStyle/>
        <a:p>
          <a:endParaRPr lang="pl-PL"/>
        </a:p>
      </dgm:t>
    </dgm:pt>
    <dgm:pt modelId="{9F9E01F5-5920-4793-9E8D-E020D84195FF}" type="sibTrans" cxnId="{FA8C9F56-D5AA-46B4-B605-B86A0632D902}">
      <dgm:prSet/>
      <dgm:spPr/>
      <dgm:t>
        <a:bodyPr/>
        <a:lstStyle/>
        <a:p>
          <a:endParaRPr lang="pl-PL"/>
        </a:p>
      </dgm:t>
    </dgm:pt>
    <dgm:pt modelId="{8733003E-6D3C-4B85-84E3-A7FFCEFCE934}">
      <dgm:prSet phldrT="[Tekst]"/>
      <dgm:spPr/>
      <dgm:t>
        <a:bodyPr/>
        <a:lstStyle/>
        <a:p>
          <a:r>
            <a:rPr lang="pl-PL" dirty="0" err="1"/>
            <a:t>ru</a:t>
          </a:r>
          <a:endParaRPr lang="pl-PL" dirty="0"/>
        </a:p>
      </dgm:t>
    </dgm:pt>
    <dgm:pt modelId="{1DF12315-528B-4A21-A2C5-199FBDB26B39}" type="parTrans" cxnId="{40A25105-D858-4567-8950-043010183C4C}">
      <dgm:prSet/>
      <dgm:spPr/>
      <dgm:t>
        <a:bodyPr/>
        <a:lstStyle/>
        <a:p>
          <a:endParaRPr lang="pl-PL"/>
        </a:p>
      </dgm:t>
    </dgm:pt>
    <dgm:pt modelId="{67B7CB9A-1D69-480D-B851-9FB89863FA67}" type="sibTrans" cxnId="{40A25105-D858-4567-8950-043010183C4C}">
      <dgm:prSet/>
      <dgm:spPr/>
      <dgm:t>
        <a:bodyPr/>
        <a:lstStyle/>
        <a:p>
          <a:endParaRPr lang="pl-PL"/>
        </a:p>
      </dgm:t>
    </dgm:pt>
    <dgm:pt modelId="{B3FD8B7F-096A-42FB-96D9-A363AF0F7A64}">
      <dgm:prSet phldrT="[Tekst]"/>
      <dgm:spPr/>
      <dgm:t>
        <a:bodyPr/>
        <a:lstStyle/>
        <a:p>
          <a:r>
            <a:rPr lang="pl-PL" dirty="0"/>
            <a:t>PRZYKŁADOWE</a:t>
          </a:r>
          <a:br>
            <a:rPr lang="pl-PL" dirty="0"/>
          </a:br>
          <a:r>
            <a:rPr lang="pl-PL" dirty="0"/>
            <a:t>DOMENY:</a:t>
          </a:r>
        </a:p>
      </dgm:t>
    </dgm:pt>
    <dgm:pt modelId="{AFFC2D36-3716-48A7-8317-12AD77F5E47A}" type="sibTrans" cxnId="{12DAD0EC-EC96-4F32-91E5-079D71B4B648}">
      <dgm:prSet/>
      <dgm:spPr/>
      <dgm:t>
        <a:bodyPr/>
        <a:lstStyle/>
        <a:p>
          <a:endParaRPr lang="pl-PL"/>
        </a:p>
      </dgm:t>
    </dgm:pt>
    <dgm:pt modelId="{B2E9ABBC-103E-4036-BAB1-DA95470B5672}" type="parTrans" cxnId="{12DAD0EC-EC96-4F32-91E5-079D71B4B648}">
      <dgm:prSet/>
      <dgm:spPr/>
      <dgm:t>
        <a:bodyPr/>
        <a:lstStyle/>
        <a:p>
          <a:endParaRPr lang="pl-PL"/>
        </a:p>
      </dgm:t>
    </dgm:pt>
    <dgm:pt modelId="{1FAD3F28-43E7-41DC-878F-0644BA800D33}" type="pres">
      <dgm:prSet presAssocID="{6EA9DECA-CB8A-41F1-83FB-BE1486979E65}" presName="hierChild1" presStyleCnt="0">
        <dgm:presLayoutVars>
          <dgm:chPref val="1"/>
          <dgm:dir/>
          <dgm:animOne val="branch"/>
          <dgm:animLvl val="lvl"/>
          <dgm:resizeHandles/>
        </dgm:presLayoutVars>
      </dgm:prSet>
      <dgm:spPr/>
    </dgm:pt>
    <dgm:pt modelId="{C5BB8E2A-15C8-4C2C-B2CE-C575A20E1B0C}" type="pres">
      <dgm:prSet presAssocID="{B3FD8B7F-096A-42FB-96D9-A363AF0F7A64}" presName="hierRoot1" presStyleCnt="0"/>
      <dgm:spPr/>
    </dgm:pt>
    <dgm:pt modelId="{9E225B69-BD79-4BDE-9BA0-9126A0DBDBAF}" type="pres">
      <dgm:prSet presAssocID="{B3FD8B7F-096A-42FB-96D9-A363AF0F7A64}" presName="composite" presStyleCnt="0"/>
      <dgm:spPr/>
    </dgm:pt>
    <dgm:pt modelId="{A62F20B4-00DD-467B-9ACA-965D5FAB7E44}" type="pres">
      <dgm:prSet presAssocID="{B3FD8B7F-096A-42FB-96D9-A363AF0F7A64}" presName="background" presStyleLbl="node0" presStyleIdx="0" presStyleCnt="1"/>
      <dgm:spPr/>
    </dgm:pt>
    <dgm:pt modelId="{14392C66-8657-4BAC-AE06-B6821D68BC58}" type="pres">
      <dgm:prSet presAssocID="{B3FD8B7F-096A-42FB-96D9-A363AF0F7A64}" presName="text" presStyleLbl="fgAcc0" presStyleIdx="0" presStyleCnt="1" custFlipVert="0" custScaleX="130734" custScaleY="120222">
        <dgm:presLayoutVars>
          <dgm:chPref val="3"/>
        </dgm:presLayoutVars>
      </dgm:prSet>
      <dgm:spPr/>
    </dgm:pt>
    <dgm:pt modelId="{3B81A02F-5E32-45F7-9026-38837E6ECF59}" type="pres">
      <dgm:prSet presAssocID="{B3FD8B7F-096A-42FB-96D9-A363AF0F7A64}" presName="hierChild2" presStyleCnt="0"/>
      <dgm:spPr/>
    </dgm:pt>
    <dgm:pt modelId="{723E99B0-71C5-4CA7-9DBE-BC4841C9EF37}" type="pres">
      <dgm:prSet presAssocID="{CA53E782-CDF0-4D8A-A40B-2C1B4EF838F7}" presName="Name10" presStyleLbl="parChTrans1D2" presStyleIdx="0" presStyleCnt="3"/>
      <dgm:spPr/>
    </dgm:pt>
    <dgm:pt modelId="{AA4A3BBD-F0AC-47E9-BD91-BA5A80DFE8F4}" type="pres">
      <dgm:prSet presAssocID="{A6A27C41-C994-486D-80F3-974244A77152}" presName="hierRoot2" presStyleCnt="0"/>
      <dgm:spPr/>
    </dgm:pt>
    <dgm:pt modelId="{D7383CBC-1BA2-429B-A3CB-CB6122DF1B66}" type="pres">
      <dgm:prSet presAssocID="{A6A27C41-C994-486D-80F3-974244A77152}" presName="composite2" presStyleCnt="0"/>
      <dgm:spPr/>
    </dgm:pt>
    <dgm:pt modelId="{A8F3965C-61F4-4501-AC75-C627937FB043}" type="pres">
      <dgm:prSet presAssocID="{A6A27C41-C994-486D-80F3-974244A77152}" presName="background2" presStyleLbl="node2" presStyleIdx="0" presStyleCnt="3"/>
      <dgm:spPr/>
    </dgm:pt>
    <dgm:pt modelId="{2C627F1A-EEB3-4557-8DC8-AEB4BE06D0BE}" type="pres">
      <dgm:prSet presAssocID="{A6A27C41-C994-486D-80F3-974244A77152}" presName="text2" presStyleLbl="fgAcc2" presStyleIdx="0" presStyleCnt="3">
        <dgm:presLayoutVars>
          <dgm:chPref val="3"/>
        </dgm:presLayoutVars>
      </dgm:prSet>
      <dgm:spPr/>
    </dgm:pt>
    <dgm:pt modelId="{1EA843D1-422F-4788-B66B-A0C117677A39}" type="pres">
      <dgm:prSet presAssocID="{A6A27C41-C994-486D-80F3-974244A77152}" presName="hierChild3" presStyleCnt="0"/>
      <dgm:spPr/>
    </dgm:pt>
    <dgm:pt modelId="{06EB3758-2D9D-4AEC-A480-B48B75578C19}" type="pres">
      <dgm:prSet presAssocID="{A1821501-4A38-4855-AA60-B1A505CA99DE}" presName="Name17" presStyleLbl="parChTrans1D3" presStyleIdx="0" presStyleCnt="5"/>
      <dgm:spPr/>
    </dgm:pt>
    <dgm:pt modelId="{F954E2FF-CB2C-4424-84DA-5FD66D2C85BC}" type="pres">
      <dgm:prSet presAssocID="{B3A789A7-E953-4358-8B4D-2327EC9F1213}" presName="hierRoot3" presStyleCnt="0"/>
      <dgm:spPr/>
    </dgm:pt>
    <dgm:pt modelId="{33E3A0B8-1DD8-4529-B3FA-23A4AF797C7D}" type="pres">
      <dgm:prSet presAssocID="{B3A789A7-E953-4358-8B4D-2327EC9F1213}" presName="composite3" presStyleCnt="0"/>
      <dgm:spPr/>
    </dgm:pt>
    <dgm:pt modelId="{C66A2A08-BACC-4222-A880-9FF59D631342}" type="pres">
      <dgm:prSet presAssocID="{B3A789A7-E953-4358-8B4D-2327EC9F1213}" presName="background3" presStyleLbl="node3" presStyleIdx="0" presStyleCnt="5"/>
      <dgm:spPr/>
    </dgm:pt>
    <dgm:pt modelId="{B2BD1726-C239-4903-A721-03E423E7C6CD}" type="pres">
      <dgm:prSet presAssocID="{B3A789A7-E953-4358-8B4D-2327EC9F1213}" presName="text3" presStyleLbl="fgAcc3" presStyleIdx="0" presStyleCnt="5">
        <dgm:presLayoutVars>
          <dgm:chPref val="3"/>
        </dgm:presLayoutVars>
      </dgm:prSet>
      <dgm:spPr/>
    </dgm:pt>
    <dgm:pt modelId="{E906E0AA-C422-4369-98AD-11BD12677302}" type="pres">
      <dgm:prSet presAssocID="{B3A789A7-E953-4358-8B4D-2327EC9F1213}" presName="hierChild4" presStyleCnt="0"/>
      <dgm:spPr/>
    </dgm:pt>
    <dgm:pt modelId="{3CDC24C7-25E6-48F3-A388-B88FA6FE2EF5}" type="pres">
      <dgm:prSet presAssocID="{4009CF3F-238F-4CB3-BE38-7AEA066C52FE}" presName="Name17" presStyleLbl="parChTrans1D3" presStyleIdx="1" presStyleCnt="5"/>
      <dgm:spPr/>
    </dgm:pt>
    <dgm:pt modelId="{B68A3B9F-2475-457C-BC46-877CA5F4E730}" type="pres">
      <dgm:prSet presAssocID="{5D662DF9-01BB-431C-AA03-B85B84813E6A}" presName="hierRoot3" presStyleCnt="0"/>
      <dgm:spPr/>
    </dgm:pt>
    <dgm:pt modelId="{C5969FC1-5934-4B6A-994A-D812527A9D4D}" type="pres">
      <dgm:prSet presAssocID="{5D662DF9-01BB-431C-AA03-B85B84813E6A}" presName="composite3" presStyleCnt="0"/>
      <dgm:spPr/>
    </dgm:pt>
    <dgm:pt modelId="{85828FFE-5DE7-432B-9F8C-B3E9726C1FF4}" type="pres">
      <dgm:prSet presAssocID="{5D662DF9-01BB-431C-AA03-B85B84813E6A}" presName="background3" presStyleLbl="node3" presStyleIdx="1" presStyleCnt="5"/>
      <dgm:spPr/>
    </dgm:pt>
    <dgm:pt modelId="{352AF388-CBD6-4FA9-9E1D-7A18359CDF4C}" type="pres">
      <dgm:prSet presAssocID="{5D662DF9-01BB-431C-AA03-B85B84813E6A}" presName="text3" presStyleLbl="fgAcc3" presStyleIdx="1" presStyleCnt="5">
        <dgm:presLayoutVars>
          <dgm:chPref val="3"/>
        </dgm:presLayoutVars>
      </dgm:prSet>
      <dgm:spPr/>
    </dgm:pt>
    <dgm:pt modelId="{A024EDC6-F9B5-4A91-84E1-1BA179734F19}" type="pres">
      <dgm:prSet presAssocID="{5D662DF9-01BB-431C-AA03-B85B84813E6A}" presName="hierChild4" presStyleCnt="0"/>
      <dgm:spPr/>
    </dgm:pt>
    <dgm:pt modelId="{85278677-2C75-4C28-935C-39F845B571DC}" type="pres">
      <dgm:prSet presAssocID="{FCAC60F6-115D-4433-8EFC-E0300B995CFB}" presName="Name10" presStyleLbl="parChTrans1D2" presStyleIdx="1" presStyleCnt="3"/>
      <dgm:spPr/>
    </dgm:pt>
    <dgm:pt modelId="{9C00E88A-3383-4065-9159-97D4BEF9B26D}" type="pres">
      <dgm:prSet presAssocID="{BB6044F5-AA4A-4FA4-BDC8-BE5CA81997BB}" presName="hierRoot2" presStyleCnt="0"/>
      <dgm:spPr/>
    </dgm:pt>
    <dgm:pt modelId="{8992F5E0-CFB3-4A4F-B6F5-2DA05BDB0CD3}" type="pres">
      <dgm:prSet presAssocID="{BB6044F5-AA4A-4FA4-BDC8-BE5CA81997BB}" presName="composite2" presStyleCnt="0"/>
      <dgm:spPr/>
    </dgm:pt>
    <dgm:pt modelId="{7DD24DBA-CDB5-4CC4-8AC6-80AACE1D0261}" type="pres">
      <dgm:prSet presAssocID="{BB6044F5-AA4A-4FA4-BDC8-BE5CA81997BB}" presName="background2" presStyleLbl="node2" presStyleIdx="1" presStyleCnt="3"/>
      <dgm:spPr/>
    </dgm:pt>
    <dgm:pt modelId="{3012FA03-A9EF-4DA3-B043-951DEA9324FF}" type="pres">
      <dgm:prSet presAssocID="{BB6044F5-AA4A-4FA4-BDC8-BE5CA81997BB}" presName="text2" presStyleLbl="fgAcc2" presStyleIdx="1" presStyleCnt="3">
        <dgm:presLayoutVars>
          <dgm:chPref val="3"/>
        </dgm:presLayoutVars>
      </dgm:prSet>
      <dgm:spPr/>
    </dgm:pt>
    <dgm:pt modelId="{119CC388-6530-4F70-BBB5-69C92C3CCD9C}" type="pres">
      <dgm:prSet presAssocID="{BB6044F5-AA4A-4FA4-BDC8-BE5CA81997BB}" presName="hierChild3" presStyleCnt="0"/>
      <dgm:spPr/>
    </dgm:pt>
    <dgm:pt modelId="{40A56E8F-B3C2-42CC-8E51-3715AD37911F}" type="pres">
      <dgm:prSet presAssocID="{8E62473E-9E7C-4C40-82DF-224986D84482}" presName="Name17" presStyleLbl="parChTrans1D3" presStyleIdx="2" presStyleCnt="5"/>
      <dgm:spPr/>
    </dgm:pt>
    <dgm:pt modelId="{B4A634F9-B893-4CBC-9497-957B1EB93B7D}" type="pres">
      <dgm:prSet presAssocID="{117199FE-458F-4A9E-8C9B-45C8390988D4}" presName="hierRoot3" presStyleCnt="0"/>
      <dgm:spPr/>
    </dgm:pt>
    <dgm:pt modelId="{63E1AE4D-9BC5-490A-A233-8B442CC58E24}" type="pres">
      <dgm:prSet presAssocID="{117199FE-458F-4A9E-8C9B-45C8390988D4}" presName="composite3" presStyleCnt="0"/>
      <dgm:spPr/>
    </dgm:pt>
    <dgm:pt modelId="{E35DF6D5-E69B-423C-B8C8-9728E86AECF0}" type="pres">
      <dgm:prSet presAssocID="{117199FE-458F-4A9E-8C9B-45C8390988D4}" presName="background3" presStyleLbl="node3" presStyleIdx="2" presStyleCnt="5"/>
      <dgm:spPr/>
    </dgm:pt>
    <dgm:pt modelId="{E5F6E07A-5B70-4A37-B5C8-09B4C73E1113}" type="pres">
      <dgm:prSet presAssocID="{117199FE-458F-4A9E-8C9B-45C8390988D4}" presName="text3" presStyleLbl="fgAcc3" presStyleIdx="2" presStyleCnt="5">
        <dgm:presLayoutVars>
          <dgm:chPref val="3"/>
        </dgm:presLayoutVars>
      </dgm:prSet>
      <dgm:spPr/>
    </dgm:pt>
    <dgm:pt modelId="{A1AD5CA0-D931-4567-B288-D7A5D883CB9A}" type="pres">
      <dgm:prSet presAssocID="{117199FE-458F-4A9E-8C9B-45C8390988D4}" presName="hierChild4" presStyleCnt="0"/>
      <dgm:spPr/>
    </dgm:pt>
    <dgm:pt modelId="{60C2E9F4-455F-4FC6-914D-6B6A3B1E2C21}" type="pres">
      <dgm:prSet presAssocID="{38F47822-1BEB-4AED-BF1B-E302D45AE003}" presName="Name23" presStyleLbl="parChTrans1D4" presStyleIdx="0" presStyleCnt="3"/>
      <dgm:spPr/>
    </dgm:pt>
    <dgm:pt modelId="{29DBCF29-D212-4196-A0B8-498E64F05757}" type="pres">
      <dgm:prSet presAssocID="{F59F0105-D929-49CB-A66A-3C6CC18A9F86}" presName="hierRoot4" presStyleCnt="0"/>
      <dgm:spPr/>
    </dgm:pt>
    <dgm:pt modelId="{165CD35A-FF97-4581-A94F-527921F2CD47}" type="pres">
      <dgm:prSet presAssocID="{F59F0105-D929-49CB-A66A-3C6CC18A9F86}" presName="composite4" presStyleCnt="0"/>
      <dgm:spPr/>
    </dgm:pt>
    <dgm:pt modelId="{AA808257-D462-4E16-A931-00810C5363FE}" type="pres">
      <dgm:prSet presAssocID="{F59F0105-D929-49CB-A66A-3C6CC18A9F86}" presName="background4" presStyleLbl="node4" presStyleIdx="0" presStyleCnt="3"/>
      <dgm:spPr/>
    </dgm:pt>
    <dgm:pt modelId="{6659C00A-43F2-4F0C-9BEA-FCF90E3CC2BF}" type="pres">
      <dgm:prSet presAssocID="{F59F0105-D929-49CB-A66A-3C6CC18A9F86}" presName="text4" presStyleLbl="fgAcc4" presStyleIdx="0" presStyleCnt="3">
        <dgm:presLayoutVars>
          <dgm:chPref val="3"/>
        </dgm:presLayoutVars>
      </dgm:prSet>
      <dgm:spPr/>
    </dgm:pt>
    <dgm:pt modelId="{B304E3E3-3812-4250-874D-E028906A0232}" type="pres">
      <dgm:prSet presAssocID="{F59F0105-D929-49CB-A66A-3C6CC18A9F86}" presName="hierChild5" presStyleCnt="0"/>
      <dgm:spPr/>
    </dgm:pt>
    <dgm:pt modelId="{BBACB72F-DE77-4AB2-9F0B-5F696117A16A}" type="pres">
      <dgm:prSet presAssocID="{1DF12315-528B-4A21-A2C5-199FBDB26B39}" presName="Name23" presStyleLbl="parChTrans1D4" presStyleIdx="1" presStyleCnt="3"/>
      <dgm:spPr/>
    </dgm:pt>
    <dgm:pt modelId="{CC3DFB72-38F9-4F7C-BB7F-1FDD6DCE465E}" type="pres">
      <dgm:prSet presAssocID="{8733003E-6D3C-4B85-84E3-A7FFCEFCE934}" presName="hierRoot4" presStyleCnt="0"/>
      <dgm:spPr/>
    </dgm:pt>
    <dgm:pt modelId="{4C56BD40-3B2A-4C54-B427-DA18D03CA151}" type="pres">
      <dgm:prSet presAssocID="{8733003E-6D3C-4B85-84E3-A7FFCEFCE934}" presName="composite4" presStyleCnt="0"/>
      <dgm:spPr/>
    </dgm:pt>
    <dgm:pt modelId="{18725265-38DE-4D53-ADA8-EE0E494AE570}" type="pres">
      <dgm:prSet presAssocID="{8733003E-6D3C-4B85-84E3-A7FFCEFCE934}" presName="background4" presStyleLbl="node4" presStyleIdx="1" presStyleCnt="3"/>
      <dgm:spPr/>
    </dgm:pt>
    <dgm:pt modelId="{0245F4F5-442E-4F44-911B-C8741B460602}" type="pres">
      <dgm:prSet presAssocID="{8733003E-6D3C-4B85-84E3-A7FFCEFCE934}" presName="text4" presStyleLbl="fgAcc4" presStyleIdx="1" presStyleCnt="3">
        <dgm:presLayoutVars>
          <dgm:chPref val="3"/>
        </dgm:presLayoutVars>
      </dgm:prSet>
      <dgm:spPr/>
    </dgm:pt>
    <dgm:pt modelId="{8EB463C4-46CD-42C6-ACD1-B69D894420EF}" type="pres">
      <dgm:prSet presAssocID="{8733003E-6D3C-4B85-84E3-A7FFCEFCE934}" presName="hierChild5" presStyleCnt="0"/>
      <dgm:spPr/>
    </dgm:pt>
    <dgm:pt modelId="{21E9E9CB-F3B1-4DF1-93AA-1D822A4D7412}" type="pres">
      <dgm:prSet presAssocID="{CCE1D975-FF57-490B-9020-2BDD802435C2}" presName="Name10" presStyleLbl="parChTrans1D2" presStyleIdx="2" presStyleCnt="3"/>
      <dgm:spPr/>
    </dgm:pt>
    <dgm:pt modelId="{6CA7EFD5-E8DA-4698-9600-A22ACFB08774}" type="pres">
      <dgm:prSet presAssocID="{A9FCE73A-D28D-49F4-BFF8-67976BB239DE}" presName="hierRoot2" presStyleCnt="0"/>
      <dgm:spPr/>
    </dgm:pt>
    <dgm:pt modelId="{AC072102-9A6E-4D65-96A8-A566699110A6}" type="pres">
      <dgm:prSet presAssocID="{A9FCE73A-D28D-49F4-BFF8-67976BB239DE}" presName="composite2" presStyleCnt="0"/>
      <dgm:spPr/>
    </dgm:pt>
    <dgm:pt modelId="{493B7D83-4265-421B-B5D2-5AC8E6BDB2FC}" type="pres">
      <dgm:prSet presAssocID="{A9FCE73A-D28D-49F4-BFF8-67976BB239DE}" presName="background2" presStyleLbl="node2" presStyleIdx="2" presStyleCnt="3"/>
      <dgm:spPr/>
    </dgm:pt>
    <dgm:pt modelId="{2D53BED5-70E4-4728-888A-33719FD258F4}" type="pres">
      <dgm:prSet presAssocID="{A9FCE73A-D28D-49F4-BFF8-67976BB239DE}" presName="text2" presStyleLbl="fgAcc2" presStyleIdx="2" presStyleCnt="3">
        <dgm:presLayoutVars>
          <dgm:chPref val="3"/>
        </dgm:presLayoutVars>
      </dgm:prSet>
      <dgm:spPr/>
    </dgm:pt>
    <dgm:pt modelId="{BC8A9DA9-CBF0-44FF-B574-7E01D3D27C84}" type="pres">
      <dgm:prSet presAssocID="{A9FCE73A-D28D-49F4-BFF8-67976BB239DE}" presName="hierChild3" presStyleCnt="0"/>
      <dgm:spPr/>
    </dgm:pt>
    <dgm:pt modelId="{4DAAE806-5A5B-4FB5-B2CC-B0BFD048876C}" type="pres">
      <dgm:prSet presAssocID="{C1B897BF-4C4C-4B72-974B-9FC8BC8D231D}" presName="Name17" presStyleLbl="parChTrans1D3" presStyleIdx="3" presStyleCnt="5"/>
      <dgm:spPr/>
    </dgm:pt>
    <dgm:pt modelId="{4E6F1F6E-EAF5-41ED-AE40-34B9DC8CB3CB}" type="pres">
      <dgm:prSet presAssocID="{C604E8DD-AF2B-4FE8-B3C6-9C00CB0BD448}" presName="hierRoot3" presStyleCnt="0"/>
      <dgm:spPr/>
    </dgm:pt>
    <dgm:pt modelId="{D611E6FD-CAEF-4F04-8307-99DA92C64B69}" type="pres">
      <dgm:prSet presAssocID="{C604E8DD-AF2B-4FE8-B3C6-9C00CB0BD448}" presName="composite3" presStyleCnt="0"/>
      <dgm:spPr/>
    </dgm:pt>
    <dgm:pt modelId="{5CA85901-6830-40DD-91D2-F7E9C9ABA659}" type="pres">
      <dgm:prSet presAssocID="{C604E8DD-AF2B-4FE8-B3C6-9C00CB0BD448}" presName="background3" presStyleLbl="node3" presStyleIdx="3" presStyleCnt="5"/>
      <dgm:spPr/>
    </dgm:pt>
    <dgm:pt modelId="{A0F2B591-6B57-4C63-81D0-24E9613BCF74}" type="pres">
      <dgm:prSet presAssocID="{C604E8DD-AF2B-4FE8-B3C6-9C00CB0BD448}" presName="text3" presStyleLbl="fgAcc3" presStyleIdx="3" presStyleCnt="5">
        <dgm:presLayoutVars>
          <dgm:chPref val="3"/>
        </dgm:presLayoutVars>
      </dgm:prSet>
      <dgm:spPr/>
    </dgm:pt>
    <dgm:pt modelId="{86BA4F59-CECF-474E-BE2F-DB1C9682F6F1}" type="pres">
      <dgm:prSet presAssocID="{C604E8DD-AF2B-4FE8-B3C6-9C00CB0BD448}" presName="hierChild4" presStyleCnt="0"/>
      <dgm:spPr/>
    </dgm:pt>
    <dgm:pt modelId="{98791AA7-AD77-4E71-AE90-150D95E5FBE5}" type="pres">
      <dgm:prSet presAssocID="{09730DCE-631C-4BE3-A376-193B2A80DEB1}" presName="Name17" presStyleLbl="parChTrans1D3" presStyleIdx="4" presStyleCnt="5"/>
      <dgm:spPr/>
    </dgm:pt>
    <dgm:pt modelId="{33A43D2C-98C5-4D5C-B857-4575D105BBCF}" type="pres">
      <dgm:prSet presAssocID="{8FFBCBBC-22FB-49AE-BBCD-241CBBDE9207}" presName="hierRoot3" presStyleCnt="0"/>
      <dgm:spPr/>
    </dgm:pt>
    <dgm:pt modelId="{F06C92AD-2783-4D70-BFF4-010A80E14327}" type="pres">
      <dgm:prSet presAssocID="{8FFBCBBC-22FB-49AE-BBCD-241CBBDE9207}" presName="composite3" presStyleCnt="0"/>
      <dgm:spPr/>
    </dgm:pt>
    <dgm:pt modelId="{141A46D7-FDD8-4B9E-B350-F9875A3B149A}" type="pres">
      <dgm:prSet presAssocID="{8FFBCBBC-22FB-49AE-BBCD-241CBBDE9207}" presName="background3" presStyleLbl="node3" presStyleIdx="4" presStyleCnt="5"/>
      <dgm:spPr/>
    </dgm:pt>
    <dgm:pt modelId="{1FEF8ACF-9492-4D71-83DD-C5B6741D4003}" type="pres">
      <dgm:prSet presAssocID="{8FFBCBBC-22FB-49AE-BBCD-241CBBDE9207}" presName="text3" presStyleLbl="fgAcc3" presStyleIdx="4" presStyleCnt="5">
        <dgm:presLayoutVars>
          <dgm:chPref val="3"/>
        </dgm:presLayoutVars>
      </dgm:prSet>
      <dgm:spPr/>
    </dgm:pt>
    <dgm:pt modelId="{BD972B6E-3541-4EAA-9114-B78E65EFE02C}" type="pres">
      <dgm:prSet presAssocID="{8FFBCBBC-22FB-49AE-BBCD-241CBBDE9207}" presName="hierChild4" presStyleCnt="0"/>
      <dgm:spPr/>
    </dgm:pt>
    <dgm:pt modelId="{D2698650-794E-449A-8958-34AC2E200FDA}" type="pres">
      <dgm:prSet presAssocID="{F641C4E4-3794-43E3-B52B-B4762D83A7B1}" presName="Name23" presStyleLbl="parChTrans1D4" presStyleIdx="2" presStyleCnt="3"/>
      <dgm:spPr/>
    </dgm:pt>
    <dgm:pt modelId="{8D4FE012-ABC2-4B76-86B3-F57DD0A805DB}" type="pres">
      <dgm:prSet presAssocID="{E4EBAC9D-FE3E-4EF0-A0BE-A67E94CA12B3}" presName="hierRoot4" presStyleCnt="0"/>
      <dgm:spPr/>
    </dgm:pt>
    <dgm:pt modelId="{90F27679-E29F-461A-AB23-9B76CF7B2A2B}" type="pres">
      <dgm:prSet presAssocID="{E4EBAC9D-FE3E-4EF0-A0BE-A67E94CA12B3}" presName="composite4" presStyleCnt="0"/>
      <dgm:spPr/>
    </dgm:pt>
    <dgm:pt modelId="{E190AE15-8616-4AC2-B062-CB856DEC2AA2}" type="pres">
      <dgm:prSet presAssocID="{E4EBAC9D-FE3E-4EF0-A0BE-A67E94CA12B3}" presName="background4" presStyleLbl="node4" presStyleIdx="2" presStyleCnt="3"/>
      <dgm:spPr/>
    </dgm:pt>
    <dgm:pt modelId="{E357CDDC-1335-489A-9495-106D4841309D}" type="pres">
      <dgm:prSet presAssocID="{E4EBAC9D-FE3E-4EF0-A0BE-A67E94CA12B3}" presName="text4" presStyleLbl="fgAcc4" presStyleIdx="2" presStyleCnt="3">
        <dgm:presLayoutVars>
          <dgm:chPref val="3"/>
        </dgm:presLayoutVars>
      </dgm:prSet>
      <dgm:spPr/>
    </dgm:pt>
    <dgm:pt modelId="{2CA6186F-4A2F-4A16-8751-DF73AD2EBB3E}" type="pres">
      <dgm:prSet presAssocID="{E4EBAC9D-FE3E-4EF0-A0BE-A67E94CA12B3}" presName="hierChild5" presStyleCnt="0"/>
      <dgm:spPr/>
    </dgm:pt>
  </dgm:ptLst>
  <dgm:cxnLst>
    <dgm:cxn modelId="{40A25105-D858-4567-8950-043010183C4C}" srcId="{117199FE-458F-4A9E-8C9B-45C8390988D4}" destId="{8733003E-6D3C-4B85-84E3-A7FFCEFCE934}" srcOrd="1" destOrd="0" parTransId="{1DF12315-528B-4A21-A2C5-199FBDB26B39}" sibTransId="{67B7CB9A-1D69-480D-B851-9FB89863FA67}"/>
    <dgm:cxn modelId="{D8207B09-87F0-4E5B-B12C-5A58ED68B945}" type="presOf" srcId="{A6A27C41-C994-486D-80F3-974244A77152}" destId="{2C627F1A-EEB3-4557-8DC8-AEB4BE06D0BE}" srcOrd="0" destOrd="0" presId="urn:microsoft.com/office/officeart/2005/8/layout/hierarchy1"/>
    <dgm:cxn modelId="{31E9A514-621E-40B1-8F20-50C308F28493}" srcId="{A6A27C41-C994-486D-80F3-974244A77152}" destId="{B3A789A7-E953-4358-8B4D-2327EC9F1213}" srcOrd="0" destOrd="0" parTransId="{A1821501-4A38-4855-AA60-B1A505CA99DE}" sibTransId="{BAB53076-7104-4F7F-9796-8AEB0030B86B}"/>
    <dgm:cxn modelId="{C4B8F220-DDAD-45E5-9E92-793579B27F69}" srcId="{B3FD8B7F-096A-42FB-96D9-A363AF0F7A64}" destId="{A6A27C41-C994-486D-80F3-974244A77152}" srcOrd="0" destOrd="0" parTransId="{CA53E782-CDF0-4D8A-A40B-2C1B4EF838F7}" sibTransId="{6E295522-B045-4879-BF90-C9F9339210F2}"/>
    <dgm:cxn modelId="{CD0B4B23-2E7A-47D6-9C4D-F98C85D843A6}" type="presOf" srcId="{F59F0105-D929-49CB-A66A-3C6CC18A9F86}" destId="{6659C00A-43F2-4F0C-9BEA-FCF90E3CC2BF}" srcOrd="0" destOrd="0" presId="urn:microsoft.com/office/officeart/2005/8/layout/hierarchy1"/>
    <dgm:cxn modelId="{FE941529-6A44-4F30-B318-83007627A485}" type="presOf" srcId="{4009CF3F-238F-4CB3-BE38-7AEA066C52FE}" destId="{3CDC24C7-25E6-48F3-A388-B88FA6FE2EF5}" srcOrd="0" destOrd="0" presId="urn:microsoft.com/office/officeart/2005/8/layout/hierarchy1"/>
    <dgm:cxn modelId="{38462136-29A9-4E16-9818-8CFC295BEA45}" type="presOf" srcId="{F641C4E4-3794-43E3-B52B-B4762D83A7B1}" destId="{D2698650-794E-449A-8958-34AC2E200FDA}" srcOrd="0" destOrd="0" presId="urn:microsoft.com/office/officeart/2005/8/layout/hierarchy1"/>
    <dgm:cxn modelId="{C3C2503D-D591-4815-A486-3A4964129887}" type="presOf" srcId="{117199FE-458F-4A9E-8C9B-45C8390988D4}" destId="{E5F6E07A-5B70-4A37-B5C8-09B4C73E1113}" srcOrd="0" destOrd="0" presId="urn:microsoft.com/office/officeart/2005/8/layout/hierarchy1"/>
    <dgm:cxn modelId="{40F5EA64-C129-43EE-BBDB-B455A7AC7E04}" type="presOf" srcId="{BB6044F5-AA4A-4FA4-BDC8-BE5CA81997BB}" destId="{3012FA03-A9EF-4DA3-B043-951DEA9324FF}" srcOrd="0" destOrd="0" presId="urn:microsoft.com/office/officeart/2005/8/layout/hierarchy1"/>
    <dgm:cxn modelId="{017D914E-39FC-46EE-9915-4DDD640DB80F}" type="presOf" srcId="{1DF12315-528B-4A21-A2C5-199FBDB26B39}" destId="{BBACB72F-DE77-4AB2-9F0B-5F696117A16A}" srcOrd="0" destOrd="0" presId="urn:microsoft.com/office/officeart/2005/8/layout/hierarchy1"/>
    <dgm:cxn modelId="{FA8C9F56-D5AA-46B4-B605-B86A0632D902}" srcId="{117199FE-458F-4A9E-8C9B-45C8390988D4}" destId="{F59F0105-D929-49CB-A66A-3C6CC18A9F86}" srcOrd="0" destOrd="0" parTransId="{38F47822-1BEB-4AED-BF1B-E302D45AE003}" sibTransId="{9F9E01F5-5920-4793-9E8D-E020D84195FF}"/>
    <dgm:cxn modelId="{68DB355A-59F4-4696-AE41-E97B2AB87216}" type="presOf" srcId="{A9FCE73A-D28D-49F4-BFF8-67976BB239DE}" destId="{2D53BED5-70E4-4728-888A-33719FD258F4}" srcOrd="0" destOrd="0" presId="urn:microsoft.com/office/officeart/2005/8/layout/hierarchy1"/>
    <dgm:cxn modelId="{48A2985A-B34F-4D10-B1AE-0140C0B9B4A6}" type="presOf" srcId="{8FFBCBBC-22FB-49AE-BBCD-241CBBDE9207}" destId="{1FEF8ACF-9492-4D71-83DD-C5B6741D4003}" srcOrd="0" destOrd="0" presId="urn:microsoft.com/office/officeart/2005/8/layout/hierarchy1"/>
    <dgm:cxn modelId="{9427A97C-9A2C-4D54-8CE9-AD6C279CFC91}" srcId="{A9FCE73A-D28D-49F4-BFF8-67976BB239DE}" destId="{C604E8DD-AF2B-4FE8-B3C6-9C00CB0BD448}" srcOrd="0" destOrd="0" parTransId="{C1B897BF-4C4C-4B72-974B-9FC8BC8D231D}" sibTransId="{C8939F36-9AD0-4BDC-A6C7-2FB9E7771EEE}"/>
    <dgm:cxn modelId="{D7CA0C7F-EBA2-4197-BDDD-0D2C81163A8C}" type="presOf" srcId="{A1821501-4A38-4855-AA60-B1A505CA99DE}" destId="{06EB3758-2D9D-4AEC-A480-B48B75578C19}" srcOrd="0" destOrd="0" presId="urn:microsoft.com/office/officeart/2005/8/layout/hierarchy1"/>
    <dgm:cxn modelId="{32018B86-7EAC-4EF5-8546-2BF3F15192BC}" srcId="{A9FCE73A-D28D-49F4-BFF8-67976BB239DE}" destId="{8FFBCBBC-22FB-49AE-BBCD-241CBBDE9207}" srcOrd="1" destOrd="0" parTransId="{09730DCE-631C-4BE3-A376-193B2A80DEB1}" sibTransId="{A1D0D0A0-5943-497C-9C4E-C01011D65763}"/>
    <dgm:cxn modelId="{B28D1587-B9B2-4A8B-9B50-B34370F62306}" type="presOf" srcId="{8733003E-6D3C-4B85-84E3-A7FFCEFCE934}" destId="{0245F4F5-442E-4F44-911B-C8741B460602}" srcOrd="0" destOrd="0" presId="urn:microsoft.com/office/officeart/2005/8/layout/hierarchy1"/>
    <dgm:cxn modelId="{2E35A88F-6D68-4051-810B-E61CA4092D55}" type="presOf" srcId="{5D662DF9-01BB-431C-AA03-B85B84813E6A}" destId="{352AF388-CBD6-4FA9-9E1D-7A18359CDF4C}" srcOrd="0" destOrd="0" presId="urn:microsoft.com/office/officeart/2005/8/layout/hierarchy1"/>
    <dgm:cxn modelId="{9E290F90-1C25-4123-A28B-DCE4BE5A1318}" type="presOf" srcId="{CA53E782-CDF0-4D8A-A40B-2C1B4EF838F7}" destId="{723E99B0-71C5-4CA7-9DBE-BC4841C9EF37}" srcOrd="0" destOrd="0" presId="urn:microsoft.com/office/officeart/2005/8/layout/hierarchy1"/>
    <dgm:cxn modelId="{D9BFA891-F226-4049-9241-5AB19CDFC111}" srcId="{A6A27C41-C994-486D-80F3-974244A77152}" destId="{5D662DF9-01BB-431C-AA03-B85B84813E6A}" srcOrd="1" destOrd="0" parTransId="{4009CF3F-238F-4CB3-BE38-7AEA066C52FE}" sibTransId="{1DE4BF31-4F1A-4A46-AE7A-4FC5B5615290}"/>
    <dgm:cxn modelId="{BDF48295-FE79-4727-A422-1E5ED703FF3F}" type="presOf" srcId="{B3FD8B7F-096A-42FB-96D9-A363AF0F7A64}" destId="{14392C66-8657-4BAC-AE06-B6821D68BC58}" srcOrd="0" destOrd="0" presId="urn:microsoft.com/office/officeart/2005/8/layout/hierarchy1"/>
    <dgm:cxn modelId="{8549779F-6A65-4B58-81DC-B204BB728A07}" srcId="{BB6044F5-AA4A-4FA4-BDC8-BE5CA81997BB}" destId="{117199FE-458F-4A9E-8C9B-45C8390988D4}" srcOrd="0" destOrd="0" parTransId="{8E62473E-9E7C-4C40-82DF-224986D84482}" sibTransId="{516408A3-9855-4BDF-8F91-46E618BB990F}"/>
    <dgm:cxn modelId="{B98EB1AA-0D74-4905-A358-18889BF28DC2}" type="presOf" srcId="{C604E8DD-AF2B-4FE8-B3C6-9C00CB0BD448}" destId="{A0F2B591-6B57-4C63-81D0-24E9613BCF74}" srcOrd="0" destOrd="0" presId="urn:microsoft.com/office/officeart/2005/8/layout/hierarchy1"/>
    <dgm:cxn modelId="{CEC8EEAC-A283-45D7-9B6A-2CB0E14E5EB2}" srcId="{B3FD8B7F-096A-42FB-96D9-A363AF0F7A64}" destId="{A9FCE73A-D28D-49F4-BFF8-67976BB239DE}" srcOrd="2" destOrd="0" parTransId="{CCE1D975-FF57-490B-9020-2BDD802435C2}" sibTransId="{1B7A5237-C8EC-40B4-B660-5C3F1854618C}"/>
    <dgm:cxn modelId="{82004CB4-7E87-4379-ABE6-5BE188DEA07D}" type="presOf" srcId="{B3A789A7-E953-4358-8B4D-2327EC9F1213}" destId="{B2BD1726-C239-4903-A721-03E423E7C6CD}" srcOrd="0" destOrd="0" presId="urn:microsoft.com/office/officeart/2005/8/layout/hierarchy1"/>
    <dgm:cxn modelId="{3DB762BA-EDAD-43A7-99D8-BBE78A836950}" type="presOf" srcId="{C1B897BF-4C4C-4B72-974B-9FC8BC8D231D}" destId="{4DAAE806-5A5B-4FB5-B2CC-B0BFD048876C}" srcOrd="0" destOrd="0" presId="urn:microsoft.com/office/officeart/2005/8/layout/hierarchy1"/>
    <dgm:cxn modelId="{62861FC1-8407-48AC-B401-1AB79195DEC8}" srcId="{8FFBCBBC-22FB-49AE-BBCD-241CBBDE9207}" destId="{E4EBAC9D-FE3E-4EF0-A0BE-A67E94CA12B3}" srcOrd="0" destOrd="0" parTransId="{F641C4E4-3794-43E3-B52B-B4762D83A7B1}" sibTransId="{CE47613F-C621-466E-96B1-06D247E886B5}"/>
    <dgm:cxn modelId="{62EF61C2-65D3-427E-9BEB-C2F0645FA08D}" type="presOf" srcId="{09730DCE-631C-4BE3-A376-193B2A80DEB1}" destId="{98791AA7-AD77-4E71-AE90-150D95E5FBE5}" srcOrd="0" destOrd="0" presId="urn:microsoft.com/office/officeart/2005/8/layout/hierarchy1"/>
    <dgm:cxn modelId="{FE161DC5-3B5B-43AF-A3F5-1C4643E6C84F}" type="presOf" srcId="{CCE1D975-FF57-490B-9020-2BDD802435C2}" destId="{21E9E9CB-F3B1-4DF1-93AA-1D822A4D7412}" srcOrd="0" destOrd="0" presId="urn:microsoft.com/office/officeart/2005/8/layout/hierarchy1"/>
    <dgm:cxn modelId="{9D7700CD-1806-4C67-AA75-73FDD932D91F}" srcId="{B3FD8B7F-096A-42FB-96D9-A363AF0F7A64}" destId="{BB6044F5-AA4A-4FA4-BDC8-BE5CA81997BB}" srcOrd="1" destOrd="0" parTransId="{FCAC60F6-115D-4433-8EFC-E0300B995CFB}" sibTransId="{1C67EB5E-29DC-4A07-A667-4B1393796D71}"/>
    <dgm:cxn modelId="{5CD16CCD-C602-4EA5-A29D-02FA88FAF100}" type="presOf" srcId="{E4EBAC9D-FE3E-4EF0-A0BE-A67E94CA12B3}" destId="{E357CDDC-1335-489A-9495-106D4841309D}" srcOrd="0" destOrd="0" presId="urn:microsoft.com/office/officeart/2005/8/layout/hierarchy1"/>
    <dgm:cxn modelId="{E14798D3-EA34-4F17-9EC3-AE16C2E7E86D}" type="presOf" srcId="{38F47822-1BEB-4AED-BF1B-E302D45AE003}" destId="{60C2E9F4-455F-4FC6-914D-6B6A3B1E2C21}" srcOrd="0" destOrd="0" presId="urn:microsoft.com/office/officeart/2005/8/layout/hierarchy1"/>
    <dgm:cxn modelId="{7A797FDD-7C09-4CCB-B54E-F9ECF36B8899}" type="presOf" srcId="{8E62473E-9E7C-4C40-82DF-224986D84482}" destId="{40A56E8F-B3C2-42CC-8E51-3715AD37911F}" srcOrd="0" destOrd="0" presId="urn:microsoft.com/office/officeart/2005/8/layout/hierarchy1"/>
    <dgm:cxn modelId="{58CE1FE7-95B9-45AF-8869-89B845CB5E57}" type="presOf" srcId="{6EA9DECA-CB8A-41F1-83FB-BE1486979E65}" destId="{1FAD3F28-43E7-41DC-878F-0644BA800D33}" srcOrd="0" destOrd="0" presId="urn:microsoft.com/office/officeart/2005/8/layout/hierarchy1"/>
    <dgm:cxn modelId="{12DAD0EC-EC96-4F32-91E5-079D71B4B648}" srcId="{6EA9DECA-CB8A-41F1-83FB-BE1486979E65}" destId="{B3FD8B7F-096A-42FB-96D9-A363AF0F7A64}" srcOrd="0" destOrd="0" parTransId="{B2E9ABBC-103E-4036-BAB1-DA95470B5672}" sibTransId="{AFFC2D36-3716-48A7-8317-12AD77F5E47A}"/>
    <dgm:cxn modelId="{3E665AF2-802F-44CA-BAF1-5033C215862B}" type="presOf" srcId="{FCAC60F6-115D-4433-8EFC-E0300B995CFB}" destId="{85278677-2C75-4C28-935C-39F845B571DC}" srcOrd="0" destOrd="0" presId="urn:microsoft.com/office/officeart/2005/8/layout/hierarchy1"/>
    <dgm:cxn modelId="{37F44C27-4424-4EEE-B994-86E075036A19}" type="presParOf" srcId="{1FAD3F28-43E7-41DC-878F-0644BA800D33}" destId="{C5BB8E2A-15C8-4C2C-B2CE-C575A20E1B0C}" srcOrd="0" destOrd="0" presId="urn:microsoft.com/office/officeart/2005/8/layout/hierarchy1"/>
    <dgm:cxn modelId="{6796298B-D0FE-412A-9173-13F2BC82CF70}" type="presParOf" srcId="{C5BB8E2A-15C8-4C2C-B2CE-C575A20E1B0C}" destId="{9E225B69-BD79-4BDE-9BA0-9126A0DBDBAF}" srcOrd="0" destOrd="0" presId="urn:microsoft.com/office/officeart/2005/8/layout/hierarchy1"/>
    <dgm:cxn modelId="{AD537267-79E9-43B4-958F-1D29F991CECF}" type="presParOf" srcId="{9E225B69-BD79-4BDE-9BA0-9126A0DBDBAF}" destId="{A62F20B4-00DD-467B-9ACA-965D5FAB7E44}" srcOrd="0" destOrd="0" presId="urn:microsoft.com/office/officeart/2005/8/layout/hierarchy1"/>
    <dgm:cxn modelId="{72742558-4C5F-4720-8815-E14D26E254CF}" type="presParOf" srcId="{9E225B69-BD79-4BDE-9BA0-9126A0DBDBAF}" destId="{14392C66-8657-4BAC-AE06-B6821D68BC58}" srcOrd="1" destOrd="0" presId="urn:microsoft.com/office/officeart/2005/8/layout/hierarchy1"/>
    <dgm:cxn modelId="{739D57FC-DA23-42F5-B1F1-AA2546F8BD15}" type="presParOf" srcId="{C5BB8E2A-15C8-4C2C-B2CE-C575A20E1B0C}" destId="{3B81A02F-5E32-45F7-9026-38837E6ECF59}" srcOrd="1" destOrd="0" presId="urn:microsoft.com/office/officeart/2005/8/layout/hierarchy1"/>
    <dgm:cxn modelId="{ABEDF779-7ED8-4ED5-9554-8DC22C712FBA}" type="presParOf" srcId="{3B81A02F-5E32-45F7-9026-38837E6ECF59}" destId="{723E99B0-71C5-4CA7-9DBE-BC4841C9EF37}" srcOrd="0" destOrd="0" presId="urn:microsoft.com/office/officeart/2005/8/layout/hierarchy1"/>
    <dgm:cxn modelId="{0C481E24-DA0B-4A62-8235-A91B3CD6FE1F}" type="presParOf" srcId="{3B81A02F-5E32-45F7-9026-38837E6ECF59}" destId="{AA4A3BBD-F0AC-47E9-BD91-BA5A80DFE8F4}" srcOrd="1" destOrd="0" presId="urn:microsoft.com/office/officeart/2005/8/layout/hierarchy1"/>
    <dgm:cxn modelId="{A064C0EB-11A9-4F62-B38A-03425F5AEE51}" type="presParOf" srcId="{AA4A3BBD-F0AC-47E9-BD91-BA5A80DFE8F4}" destId="{D7383CBC-1BA2-429B-A3CB-CB6122DF1B66}" srcOrd="0" destOrd="0" presId="urn:microsoft.com/office/officeart/2005/8/layout/hierarchy1"/>
    <dgm:cxn modelId="{547322F7-7EEF-495E-93A2-76AE0FD9E339}" type="presParOf" srcId="{D7383CBC-1BA2-429B-A3CB-CB6122DF1B66}" destId="{A8F3965C-61F4-4501-AC75-C627937FB043}" srcOrd="0" destOrd="0" presId="urn:microsoft.com/office/officeart/2005/8/layout/hierarchy1"/>
    <dgm:cxn modelId="{FA10A1C7-E956-4876-8062-AA5A919CB4FD}" type="presParOf" srcId="{D7383CBC-1BA2-429B-A3CB-CB6122DF1B66}" destId="{2C627F1A-EEB3-4557-8DC8-AEB4BE06D0BE}" srcOrd="1" destOrd="0" presId="urn:microsoft.com/office/officeart/2005/8/layout/hierarchy1"/>
    <dgm:cxn modelId="{B8ACD3EA-651F-4832-940F-56946037E7E9}" type="presParOf" srcId="{AA4A3BBD-F0AC-47E9-BD91-BA5A80DFE8F4}" destId="{1EA843D1-422F-4788-B66B-A0C117677A39}" srcOrd="1" destOrd="0" presId="urn:microsoft.com/office/officeart/2005/8/layout/hierarchy1"/>
    <dgm:cxn modelId="{3FD26913-8CC4-4C1F-BA1B-EA683C8C985C}" type="presParOf" srcId="{1EA843D1-422F-4788-B66B-A0C117677A39}" destId="{06EB3758-2D9D-4AEC-A480-B48B75578C19}" srcOrd="0" destOrd="0" presId="urn:microsoft.com/office/officeart/2005/8/layout/hierarchy1"/>
    <dgm:cxn modelId="{30FD095B-D08F-484A-9D43-3FD00E19828A}" type="presParOf" srcId="{1EA843D1-422F-4788-B66B-A0C117677A39}" destId="{F954E2FF-CB2C-4424-84DA-5FD66D2C85BC}" srcOrd="1" destOrd="0" presId="urn:microsoft.com/office/officeart/2005/8/layout/hierarchy1"/>
    <dgm:cxn modelId="{68DB359E-CC8C-41DB-B996-87C588127CB6}" type="presParOf" srcId="{F954E2FF-CB2C-4424-84DA-5FD66D2C85BC}" destId="{33E3A0B8-1DD8-4529-B3FA-23A4AF797C7D}" srcOrd="0" destOrd="0" presId="urn:microsoft.com/office/officeart/2005/8/layout/hierarchy1"/>
    <dgm:cxn modelId="{0C959DB6-F9EE-4510-B3F1-6A33073168AB}" type="presParOf" srcId="{33E3A0B8-1DD8-4529-B3FA-23A4AF797C7D}" destId="{C66A2A08-BACC-4222-A880-9FF59D631342}" srcOrd="0" destOrd="0" presId="urn:microsoft.com/office/officeart/2005/8/layout/hierarchy1"/>
    <dgm:cxn modelId="{A7F671F5-2448-40F5-8768-E08337551235}" type="presParOf" srcId="{33E3A0B8-1DD8-4529-B3FA-23A4AF797C7D}" destId="{B2BD1726-C239-4903-A721-03E423E7C6CD}" srcOrd="1" destOrd="0" presId="urn:microsoft.com/office/officeart/2005/8/layout/hierarchy1"/>
    <dgm:cxn modelId="{35FB4772-BE69-4A37-A7F8-EA564FEB5EDA}" type="presParOf" srcId="{F954E2FF-CB2C-4424-84DA-5FD66D2C85BC}" destId="{E906E0AA-C422-4369-98AD-11BD12677302}" srcOrd="1" destOrd="0" presId="urn:microsoft.com/office/officeart/2005/8/layout/hierarchy1"/>
    <dgm:cxn modelId="{3B2AF870-47D1-4359-BCBB-C8C5317C1386}" type="presParOf" srcId="{1EA843D1-422F-4788-B66B-A0C117677A39}" destId="{3CDC24C7-25E6-48F3-A388-B88FA6FE2EF5}" srcOrd="2" destOrd="0" presId="urn:microsoft.com/office/officeart/2005/8/layout/hierarchy1"/>
    <dgm:cxn modelId="{D69B3604-40CF-4717-A050-20AFEB4976EB}" type="presParOf" srcId="{1EA843D1-422F-4788-B66B-A0C117677A39}" destId="{B68A3B9F-2475-457C-BC46-877CA5F4E730}" srcOrd="3" destOrd="0" presId="urn:microsoft.com/office/officeart/2005/8/layout/hierarchy1"/>
    <dgm:cxn modelId="{1F8B308B-DB50-4977-9113-148901E62D9B}" type="presParOf" srcId="{B68A3B9F-2475-457C-BC46-877CA5F4E730}" destId="{C5969FC1-5934-4B6A-994A-D812527A9D4D}" srcOrd="0" destOrd="0" presId="urn:microsoft.com/office/officeart/2005/8/layout/hierarchy1"/>
    <dgm:cxn modelId="{E970D4D0-91DA-493B-AB49-F0C54F3F5E11}" type="presParOf" srcId="{C5969FC1-5934-4B6A-994A-D812527A9D4D}" destId="{85828FFE-5DE7-432B-9F8C-B3E9726C1FF4}" srcOrd="0" destOrd="0" presId="urn:microsoft.com/office/officeart/2005/8/layout/hierarchy1"/>
    <dgm:cxn modelId="{E462278F-703D-453D-A98C-17998D8D8428}" type="presParOf" srcId="{C5969FC1-5934-4B6A-994A-D812527A9D4D}" destId="{352AF388-CBD6-4FA9-9E1D-7A18359CDF4C}" srcOrd="1" destOrd="0" presId="urn:microsoft.com/office/officeart/2005/8/layout/hierarchy1"/>
    <dgm:cxn modelId="{5B605473-AC54-46AE-9858-4223095BEAB2}" type="presParOf" srcId="{B68A3B9F-2475-457C-BC46-877CA5F4E730}" destId="{A024EDC6-F9B5-4A91-84E1-1BA179734F19}" srcOrd="1" destOrd="0" presId="urn:microsoft.com/office/officeart/2005/8/layout/hierarchy1"/>
    <dgm:cxn modelId="{2EEB125F-95C2-435E-9CEB-AFAABA1BC8D2}" type="presParOf" srcId="{3B81A02F-5E32-45F7-9026-38837E6ECF59}" destId="{85278677-2C75-4C28-935C-39F845B571DC}" srcOrd="2" destOrd="0" presId="urn:microsoft.com/office/officeart/2005/8/layout/hierarchy1"/>
    <dgm:cxn modelId="{63835F74-911B-414E-8FCE-4429B16A7E19}" type="presParOf" srcId="{3B81A02F-5E32-45F7-9026-38837E6ECF59}" destId="{9C00E88A-3383-4065-9159-97D4BEF9B26D}" srcOrd="3" destOrd="0" presId="urn:microsoft.com/office/officeart/2005/8/layout/hierarchy1"/>
    <dgm:cxn modelId="{0BD5BA5D-D143-4185-B36B-E71040C47FD5}" type="presParOf" srcId="{9C00E88A-3383-4065-9159-97D4BEF9B26D}" destId="{8992F5E0-CFB3-4A4F-B6F5-2DA05BDB0CD3}" srcOrd="0" destOrd="0" presId="urn:microsoft.com/office/officeart/2005/8/layout/hierarchy1"/>
    <dgm:cxn modelId="{0308F928-BB5A-4EE8-81F3-50F66294B6FD}" type="presParOf" srcId="{8992F5E0-CFB3-4A4F-B6F5-2DA05BDB0CD3}" destId="{7DD24DBA-CDB5-4CC4-8AC6-80AACE1D0261}" srcOrd="0" destOrd="0" presId="urn:microsoft.com/office/officeart/2005/8/layout/hierarchy1"/>
    <dgm:cxn modelId="{4F6169B5-2AAF-429F-B837-E6FD90ACC4A3}" type="presParOf" srcId="{8992F5E0-CFB3-4A4F-B6F5-2DA05BDB0CD3}" destId="{3012FA03-A9EF-4DA3-B043-951DEA9324FF}" srcOrd="1" destOrd="0" presId="urn:microsoft.com/office/officeart/2005/8/layout/hierarchy1"/>
    <dgm:cxn modelId="{D30F12BB-66F1-4FFE-9907-23D94A4882B8}" type="presParOf" srcId="{9C00E88A-3383-4065-9159-97D4BEF9B26D}" destId="{119CC388-6530-4F70-BBB5-69C92C3CCD9C}" srcOrd="1" destOrd="0" presId="urn:microsoft.com/office/officeart/2005/8/layout/hierarchy1"/>
    <dgm:cxn modelId="{9791652E-A928-4F23-A934-DE14FDF3E77A}" type="presParOf" srcId="{119CC388-6530-4F70-BBB5-69C92C3CCD9C}" destId="{40A56E8F-B3C2-42CC-8E51-3715AD37911F}" srcOrd="0" destOrd="0" presId="urn:microsoft.com/office/officeart/2005/8/layout/hierarchy1"/>
    <dgm:cxn modelId="{AA2022B5-BCF5-477E-853E-453431743134}" type="presParOf" srcId="{119CC388-6530-4F70-BBB5-69C92C3CCD9C}" destId="{B4A634F9-B893-4CBC-9497-957B1EB93B7D}" srcOrd="1" destOrd="0" presId="urn:microsoft.com/office/officeart/2005/8/layout/hierarchy1"/>
    <dgm:cxn modelId="{E2AFE9D8-7D76-4FD0-AB04-2DE45295C766}" type="presParOf" srcId="{B4A634F9-B893-4CBC-9497-957B1EB93B7D}" destId="{63E1AE4D-9BC5-490A-A233-8B442CC58E24}" srcOrd="0" destOrd="0" presId="urn:microsoft.com/office/officeart/2005/8/layout/hierarchy1"/>
    <dgm:cxn modelId="{75198D2B-A5F2-4059-9144-B2CF124B1921}" type="presParOf" srcId="{63E1AE4D-9BC5-490A-A233-8B442CC58E24}" destId="{E35DF6D5-E69B-423C-B8C8-9728E86AECF0}" srcOrd="0" destOrd="0" presId="urn:microsoft.com/office/officeart/2005/8/layout/hierarchy1"/>
    <dgm:cxn modelId="{868F502B-954A-46D3-97E5-6ED77E94519A}" type="presParOf" srcId="{63E1AE4D-9BC5-490A-A233-8B442CC58E24}" destId="{E5F6E07A-5B70-4A37-B5C8-09B4C73E1113}" srcOrd="1" destOrd="0" presId="urn:microsoft.com/office/officeart/2005/8/layout/hierarchy1"/>
    <dgm:cxn modelId="{6EAD3253-B58C-4F5D-B61C-954399A52DB8}" type="presParOf" srcId="{B4A634F9-B893-4CBC-9497-957B1EB93B7D}" destId="{A1AD5CA0-D931-4567-B288-D7A5D883CB9A}" srcOrd="1" destOrd="0" presId="urn:microsoft.com/office/officeart/2005/8/layout/hierarchy1"/>
    <dgm:cxn modelId="{04C207D2-7071-46BB-981B-62FB1392D9EE}" type="presParOf" srcId="{A1AD5CA0-D931-4567-B288-D7A5D883CB9A}" destId="{60C2E9F4-455F-4FC6-914D-6B6A3B1E2C21}" srcOrd="0" destOrd="0" presId="urn:microsoft.com/office/officeart/2005/8/layout/hierarchy1"/>
    <dgm:cxn modelId="{7870D907-75EB-49BE-BF7D-3490817647C4}" type="presParOf" srcId="{A1AD5CA0-D931-4567-B288-D7A5D883CB9A}" destId="{29DBCF29-D212-4196-A0B8-498E64F05757}" srcOrd="1" destOrd="0" presId="urn:microsoft.com/office/officeart/2005/8/layout/hierarchy1"/>
    <dgm:cxn modelId="{B9D71FA2-AB8D-4C0D-9E84-2BC47007FAC1}" type="presParOf" srcId="{29DBCF29-D212-4196-A0B8-498E64F05757}" destId="{165CD35A-FF97-4581-A94F-527921F2CD47}" srcOrd="0" destOrd="0" presId="urn:microsoft.com/office/officeart/2005/8/layout/hierarchy1"/>
    <dgm:cxn modelId="{16624D1B-8B1B-4D0E-87B4-9A6154DC09E2}" type="presParOf" srcId="{165CD35A-FF97-4581-A94F-527921F2CD47}" destId="{AA808257-D462-4E16-A931-00810C5363FE}" srcOrd="0" destOrd="0" presId="urn:microsoft.com/office/officeart/2005/8/layout/hierarchy1"/>
    <dgm:cxn modelId="{A1935162-3D0B-4C04-94C2-FB02AFA92987}" type="presParOf" srcId="{165CD35A-FF97-4581-A94F-527921F2CD47}" destId="{6659C00A-43F2-4F0C-9BEA-FCF90E3CC2BF}" srcOrd="1" destOrd="0" presId="urn:microsoft.com/office/officeart/2005/8/layout/hierarchy1"/>
    <dgm:cxn modelId="{E59258FF-A822-4D54-9377-3E54B2592CE7}" type="presParOf" srcId="{29DBCF29-D212-4196-A0B8-498E64F05757}" destId="{B304E3E3-3812-4250-874D-E028906A0232}" srcOrd="1" destOrd="0" presId="urn:microsoft.com/office/officeart/2005/8/layout/hierarchy1"/>
    <dgm:cxn modelId="{094A7F09-FF56-4EEA-9D54-88ACF52A6F43}" type="presParOf" srcId="{A1AD5CA0-D931-4567-B288-D7A5D883CB9A}" destId="{BBACB72F-DE77-4AB2-9F0B-5F696117A16A}" srcOrd="2" destOrd="0" presId="urn:microsoft.com/office/officeart/2005/8/layout/hierarchy1"/>
    <dgm:cxn modelId="{37917B98-51AE-4D92-908A-6A07D074667B}" type="presParOf" srcId="{A1AD5CA0-D931-4567-B288-D7A5D883CB9A}" destId="{CC3DFB72-38F9-4F7C-BB7F-1FDD6DCE465E}" srcOrd="3" destOrd="0" presId="urn:microsoft.com/office/officeart/2005/8/layout/hierarchy1"/>
    <dgm:cxn modelId="{0D23CB3F-C267-4501-9F23-E9F787584469}" type="presParOf" srcId="{CC3DFB72-38F9-4F7C-BB7F-1FDD6DCE465E}" destId="{4C56BD40-3B2A-4C54-B427-DA18D03CA151}" srcOrd="0" destOrd="0" presId="urn:microsoft.com/office/officeart/2005/8/layout/hierarchy1"/>
    <dgm:cxn modelId="{54876341-6C91-4CFE-AB19-3BC0A352855B}" type="presParOf" srcId="{4C56BD40-3B2A-4C54-B427-DA18D03CA151}" destId="{18725265-38DE-4D53-ADA8-EE0E494AE570}" srcOrd="0" destOrd="0" presId="urn:microsoft.com/office/officeart/2005/8/layout/hierarchy1"/>
    <dgm:cxn modelId="{C962B4AA-B1EA-424F-B7BB-7865D9AE0AA1}" type="presParOf" srcId="{4C56BD40-3B2A-4C54-B427-DA18D03CA151}" destId="{0245F4F5-442E-4F44-911B-C8741B460602}" srcOrd="1" destOrd="0" presId="urn:microsoft.com/office/officeart/2005/8/layout/hierarchy1"/>
    <dgm:cxn modelId="{EF6DC41B-8A00-4F5F-97FF-0348E0E030B1}" type="presParOf" srcId="{CC3DFB72-38F9-4F7C-BB7F-1FDD6DCE465E}" destId="{8EB463C4-46CD-42C6-ACD1-B69D894420EF}" srcOrd="1" destOrd="0" presId="urn:microsoft.com/office/officeart/2005/8/layout/hierarchy1"/>
    <dgm:cxn modelId="{FC6B49F6-EB6A-4359-B1B7-FF0CD7EB9E1E}" type="presParOf" srcId="{3B81A02F-5E32-45F7-9026-38837E6ECF59}" destId="{21E9E9CB-F3B1-4DF1-93AA-1D822A4D7412}" srcOrd="4" destOrd="0" presId="urn:microsoft.com/office/officeart/2005/8/layout/hierarchy1"/>
    <dgm:cxn modelId="{848B833F-D5A0-44B4-B6A3-F21032AC6E58}" type="presParOf" srcId="{3B81A02F-5E32-45F7-9026-38837E6ECF59}" destId="{6CA7EFD5-E8DA-4698-9600-A22ACFB08774}" srcOrd="5" destOrd="0" presId="urn:microsoft.com/office/officeart/2005/8/layout/hierarchy1"/>
    <dgm:cxn modelId="{08D043C7-14D9-4222-BCE7-7A96F5959407}" type="presParOf" srcId="{6CA7EFD5-E8DA-4698-9600-A22ACFB08774}" destId="{AC072102-9A6E-4D65-96A8-A566699110A6}" srcOrd="0" destOrd="0" presId="urn:microsoft.com/office/officeart/2005/8/layout/hierarchy1"/>
    <dgm:cxn modelId="{8A265AC3-3324-4FBA-885F-879239500C5E}" type="presParOf" srcId="{AC072102-9A6E-4D65-96A8-A566699110A6}" destId="{493B7D83-4265-421B-B5D2-5AC8E6BDB2FC}" srcOrd="0" destOrd="0" presId="urn:microsoft.com/office/officeart/2005/8/layout/hierarchy1"/>
    <dgm:cxn modelId="{29A176CB-D7BC-4CEB-8581-8D9358DA4E32}" type="presParOf" srcId="{AC072102-9A6E-4D65-96A8-A566699110A6}" destId="{2D53BED5-70E4-4728-888A-33719FD258F4}" srcOrd="1" destOrd="0" presId="urn:microsoft.com/office/officeart/2005/8/layout/hierarchy1"/>
    <dgm:cxn modelId="{73210573-D9D3-48DD-ACC3-7F8D39B2D44B}" type="presParOf" srcId="{6CA7EFD5-E8DA-4698-9600-A22ACFB08774}" destId="{BC8A9DA9-CBF0-44FF-B574-7E01D3D27C84}" srcOrd="1" destOrd="0" presId="urn:microsoft.com/office/officeart/2005/8/layout/hierarchy1"/>
    <dgm:cxn modelId="{830E5EAB-E42B-4070-A94B-6490C871C6FC}" type="presParOf" srcId="{BC8A9DA9-CBF0-44FF-B574-7E01D3D27C84}" destId="{4DAAE806-5A5B-4FB5-B2CC-B0BFD048876C}" srcOrd="0" destOrd="0" presId="urn:microsoft.com/office/officeart/2005/8/layout/hierarchy1"/>
    <dgm:cxn modelId="{9DBED7B6-2723-4EC2-BDCB-09E55D0FF172}" type="presParOf" srcId="{BC8A9DA9-CBF0-44FF-B574-7E01D3D27C84}" destId="{4E6F1F6E-EAF5-41ED-AE40-34B9DC8CB3CB}" srcOrd="1" destOrd="0" presId="urn:microsoft.com/office/officeart/2005/8/layout/hierarchy1"/>
    <dgm:cxn modelId="{C0195A73-D683-464E-A852-B967902F6761}" type="presParOf" srcId="{4E6F1F6E-EAF5-41ED-AE40-34B9DC8CB3CB}" destId="{D611E6FD-CAEF-4F04-8307-99DA92C64B69}" srcOrd="0" destOrd="0" presId="urn:microsoft.com/office/officeart/2005/8/layout/hierarchy1"/>
    <dgm:cxn modelId="{B2F33B21-14E5-4127-9CA5-6D23B3DD7692}" type="presParOf" srcId="{D611E6FD-CAEF-4F04-8307-99DA92C64B69}" destId="{5CA85901-6830-40DD-91D2-F7E9C9ABA659}" srcOrd="0" destOrd="0" presId="urn:microsoft.com/office/officeart/2005/8/layout/hierarchy1"/>
    <dgm:cxn modelId="{ACDD04A5-349D-47F0-9A76-4FF09D1BEB60}" type="presParOf" srcId="{D611E6FD-CAEF-4F04-8307-99DA92C64B69}" destId="{A0F2B591-6B57-4C63-81D0-24E9613BCF74}" srcOrd="1" destOrd="0" presId="urn:microsoft.com/office/officeart/2005/8/layout/hierarchy1"/>
    <dgm:cxn modelId="{C6FF0EC0-5486-4EDC-86EC-49D55AFD15CF}" type="presParOf" srcId="{4E6F1F6E-EAF5-41ED-AE40-34B9DC8CB3CB}" destId="{86BA4F59-CECF-474E-BE2F-DB1C9682F6F1}" srcOrd="1" destOrd="0" presId="urn:microsoft.com/office/officeart/2005/8/layout/hierarchy1"/>
    <dgm:cxn modelId="{C691A702-ED68-45EA-A87E-48A3C5F53303}" type="presParOf" srcId="{BC8A9DA9-CBF0-44FF-B574-7E01D3D27C84}" destId="{98791AA7-AD77-4E71-AE90-150D95E5FBE5}" srcOrd="2" destOrd="0" presId="urn:microsoft.com/office/officeart/2005/8/layout/hierarchy1"/>
    <dgm:cxn modelId="{5B6CF997-4478-4E28-BB2F-BE7479E36AD0}" type="presParOf" srcId="{BC8A9DA9-CBF0-44FF-B574-7E01D3D27C84}" destId="{33A43D2C-98C5-4D5C-B857-4575D105BBCF}" srcOrd="3" destOrd="0" presId="urn:microsoft.com/office/officeart/2005/8/layout/hierarchy1"/>
    <dgm:cxn modelId="{443535D1-D601-4222-90F0-D7D90E23D757}" type="presParOf" srcId="{33A43D2C-98C5-4D5C-B857-4575D105BBCF}" destId="{F06C92AD-2783-4D70-BFF4-010A80E14327}" srcOrd="0" destOrd="0" presId="urn:microsoft.com/office/officeart/2005/8/layout/hierarchy1"/>
    <dgm:cxn modelId="{8AD4D109-2602-40E2-ADA7-85EB2C3378F2}" type="presParOf" srcId="{F06C92AD-2783-4D70-BFF4-010A80E14327}" destId="{141A46D7-FDD8-4B9E-B350-F9875A3B149A}" srcOrd="0" destOrd="0" presId="urn:microsoft.com/office/officeart/2005/8/layout/hierarchy1"/>
    <dgm:cxn modelId="{5253F70E-3154-4D73-8FD0-BEA9BFC08D4B}" type="presParOf" srcId="{F06C92AD-2783-4D70-BFF4-010A80E14327}" destId="{1FEF8ACF-9492-4D71-83DD-C5B6741D4003}" srcOrd="1" destOrd="0" presId="urn:microsoft.com/office/officeart/2005/8/layout/hierarchy1"/>
    <dgm:cxn modelId="{256CEC06-50F7-4D2D-B388-BF5F5EB202CB}" type="presParOf" srcId="{33A43D2C-98C5-4D5C-B857-4575D105BBCF}" destId="{BD972B6E-3541-4EAA-9114-B78E65EFE02C}" srcOrd="1" destOrd="0" presId="urn:microsoft.com/office/officeart/2005/8/layout/hierarchy1"/>
    <dgm:cxn modelId="{B0C9E4A9-9B64-4A2E-BEF1-634CE4403BB3}" type="presParOf" srcId="{BD972B6E-3541-4EAA-9114-B78E65EFE02C}" destId="{D2698650-794E-449A-8958-34AC2E200FDA}" srcOrd="0" destOrd="0" presId="urn:microsoft.com/office/officeart/2005/8/layout/hierarchy1"/>
    <dgm:cxn modelId="{6760802A-D56B-4E01-9BFA-34CCBDC7DF4A}" type="presParOf" srcId="{BD972B6E-3541-4EAA-9114-B78E65EFE02C}" destId="{8D4FE012-ABC2-4B76-86B3-F57DD0A805DB}" srcOrd="1" destOrd="0" presId="urn:microsoft.com/office/officeart/2005/8/layout/hierarchy1"/>
    <dgm:cxn modelId="{90CD1E29-665F-483F-96AC-23D910A3832E}" type="presParOf" srcId="{8D4FE012-ABC2-4B76-86B3-F57DD0A805DB}" destId="{90F27679-E29F-461A-AB23-9B76CF7B2A2B}" srcOrd="0" destOrd="0" presId="urn:microsoft.com/office/officeart/2005/8/layout/hierarchy1"/>
    <dgm:cxn modelId="{D0114D52-747C-4814-8B24-04F67EDC4C8B}" type="presParOf" srcId="{90F27679-E29F-461A-AB23-9B76CF7B2A2B}" destId="{E190AE15-8616-4AC2-B062-CB856DEC2AA2}" srcOrd="0" destOrd="0" presId="urn:microsoft.com/office/officeart/2005/8/layout/hierarchy1"/>
    <dgm:cxn modelId="{13D5D6AC-D3FA-44AC-B7A7-E627A1B79B05}" type="presParOf" srcId="{90F27679-E29F-461A-AB23-9B76CF7B2A2B}" destId="{E357CDDC-1335-489A-9495-106D4841309D}" srcOrd="1" destOrd="0" presId="urn:microsoft.com/office/officeart/2005/8/layout/hierarchy1"/>
    <dgm:cxn modelId="{EEA2D27D-82FD-4AF9-B2A8-85DCC2DFD82B}" type="presParOf" srcId="{8D4FE012-ABC2-4B76-86B3-F57DD0A805DB}" destId="{2CA6186F-4A2F-4A16-8751-DF73AD2EBB3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98650-794E-449A-8958-34AC2E200FDA}">
      <dsp:nvSpPr>
        <dsp:cNvPr id="0" name=""/>
        <dsp:cNvSpPr/>
      </dsp:nvSpPr>
      <dsp:spPr>
        <a:xfrm>
          <a:off x="5427731" y="2835963"/>
          <a:ext cx="91440" cy="295284"/>
        </a:xfrm>
        <a:custGeom>
          <a:avLst/>
          <a:gdLst/>
          <a:ahLst/>
          <a:cxnLst/>
          <a:rect l="0" t="0" r="0" b="0"/>
          <a:pathLst>
            <a:path>
              <a:moveTo>
                <a:pt x="45720" y="0"/>
              </a:moveTo>
              <a:lnTo>
                <a:pt x="45720" y="295284"/>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791AA7-AD77-4E71-AE90-150D95E5FBE5}">
      <dsp:nvSpPr>
        <dsp:cNvPr id="0" name=""/>
        <dsp:cNvSpPr/>
      </dsp:nvSpPr>
      <dsp:spPr>
        <a:xfrm>
          <a:off x="4852987" y="1895959"/>
          <a:ext cx="620464" cy="295284"/>
        </a:xfrm>
        <a:custGeom>
          <a:avLst/>
          <a:gdLst/>
          <a:ahLst/>
          <a:cxnLst/>
          <a:rect l="0" t="0" r="0" b="0"/>
          <a:pathLst>
            <a:path>
              <a:moveTo>
                <a:pt x="0" y="0"/>
              </a:moveTo>
              <a:lnTo>
                <a:pt x="0" y="201227"/>
              </a:lnTo>
              <a:lnTo>
                <a:pt x="620464" y="201227"/>
              </a:lnTo>
              <a:lnTo>
                <a:pt x="620464" y="295284"/>
              </a:lnTo>
            </a:path>
          </a:pathLst>
        </a:custGeom>
        <a:noFill/>
        <a:ln w="2642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DAAE806-5A5B-4FB5-B2CC-B0BFD048876C}">
      <dsp:nvSpPr>
        <dsp:cNvPr id="0" name=""/>
        <dsp:cNvSpPr/>
      </dsp:nvSpPr>
      <dsp:spPr>
        <a:xfrm>
          <a:off x="4232523" y="1895959"/>
          <a:ext cx="620464" cy="295284"/>
        </a:xfrm>
        <a:custGeom>
          <a:avLst/>
          <a:gdLst/>
          <a:ahLst/>
          <a:cxnLst/>
          <a:rect l="0" t="0" r="0" b="0"/>
          <a:pathLst>
            <a:path>
              <a:moveTo>
                <a:pt x="620464" y="0"/>
              </a:moveTo>
              <a:lnTo>
                <a:pt x="620464" y="201227"/>
              </a:lnTo>
              <a:lnTo>
                <a:pt x="0" y="201227"/>
              </a:lnTo>
              <a:lnTo>
                <a:pt x="0" y="295284"/>
              </a:lnTo>
            </a:path>
          </a:pathLst>
        </a:custGeom>
        <a:noFill/>
        <a:ln w="2642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1E9E9CB-F3B1-4DF1-93AA-1D822A4D7412}">
      <dsp:nvSpPr>
        <dsp:cNvPr id="0" name=""/>
        <dsp:cNvSpPr/>
      </dsp:nvSpPr>
      <dsp:spPr>
        <a:xfrm>
          <a:off x="2991594" y="955955"/>
          <a:ext cx="1861393" cy="295284"/>
        </a:xfrm>
        <a:custGeom>
          <a:avLst/>
          <a:gdLst/>
          <a:ahLst/>
          <a:cxnLst/>
          <a:rect l="0" t="0" r="0" b="0"/>
          <a:pathLst>
            <a:path>
              <a:moveTo>
                <a:pt x="0" y="0"/>
              </a:moveTo>
              <a:lnTo>
                <a:pt x="0" y="201227"/>
              </a:lnTo>
              <a:lnTo>
                <a:pt x="1861393" y="201227"/>
              </a:lnTo>
              <a:lnTo>
                <a:pt x="1861393" y="295284"/>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BACB72F-DE77-4AB2-9F0B-5F696117A16A}">
      <dsp:nvSpPr>
        <dsp:cNvPr id="0" name=""/>
        <dsp:cNvSpPr/>
      </dsp:nvSpPr>
      <dsp:spPr>
        <a:xfrm>
          <a:off x="2991594" y="2835963"/>
          <a:ext cx="620464" cy="295284"/>
        </a:xfrm>
        <a:custGeom>
          <a:avLst/>
          <a:gdLst/>
          <a:ahLst/>
          <a:cxnLst/>
          <a:rect l="0" t="0" r="0" b="0"/>
          <a:pathLst>
            <a:path>
              <a:moveTo>
                <a:pt x="0" y="0"/>
              </a:moveTo>
              <a:lnTo>
                <a:pt x="0" y="201227"/>
              </a:lnTo>
              <a:lnTo>
                <a:pt x="620464" y="201227"/>
              </a:lnTo>
              <a:lnTo>
                <a:pt x="620464" y="295284"/>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C2E9F4-455F-4FC6-914D-6B6A3B1E2C21}">
      <dsp:nvSpPr>
        <dsp:cNvPr id="0" name=""/>
        <dsp:cNvSpPr/>
      </dsp:nvSpPr>
      <dsp:spPr>
        <a:xfrm>
          <a:off x="2371129" y="2835963"/>
          <a:ext cx="620464" cy="295284"/>
        </a:xfrm>
        <a:custGeom>
          <a:avLst/>
          <a:gdLst/>
          <a:ahLst/>
          <a:cxnLst/>
          <a:rect l="0" t="0" r="0" b="0"/>
          <a:pathLst>
            <a:path>
              <a:moveTo>
                <a:pt x="620464" y="0"/>
              </a:moveTo>
              <a:lnTo>
                <a:pt x="620464" y="201227"/>
              </a:lnTo>
              <a:lnTo>
                <a:pt x="0" y="201227"/>
              </a:lnTo>
              <a:lnTo>
                <a:pt x="0" y="295284"/>
              </a:lnTo>
            </a:path>
          </a:pathLst>
        </a:custGeom>
        <a:noFill/>
        <a:ln w="2642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A56E8F-B3C2-42CC-8E51-3715AD37911F}">
      <dsp:nvSpPr>
        <dsp:cNvPr id="0" name=""/>
        <dsp:cNvSpPr/>
      </dsp:nvSpPr>
      <dsp:spPr>
        <a:xfrm>
          <a:off x="2945874" y="1895959"/>
          <a:ext cx="91440" cy="295284"/>
        </a:xfrm>
        <a:custGeom>
          <a:avLst/>
          <a:gdLst/>
          <a:ahLst/>
          <a:cxnLst/>
          <a:rect l="0" t="0" r="0" b="0"/>
          <a:pathLst>
            <a:path>
              <a:moveTo>
                <a:pt x="45720" y="0"/>
              </a:moveTo>
              <a:lnTo>
                <a:pt x="45720" y="295284"/>
              </a:lnTo>
            </a:path>
          </a:pathLst>
        </a:custGeom>
        <a:noFill/>
        <a:ln w="2642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5278677-2C75-4C28-935C-39F845B571DC}">
      <dsp:nvSpPr>
        <dsp:cNvPr id="0" name=""/>
        <dsp:cNvSpPr/>
      </dsp:nvSpPr>
      <dsp:spPr>
        <a:xfrm>
          <a:off x="2945874" y="955955"/>
          <a:ext cx="91440" cy="295284"/>
        </a:xfrm>
        <a:custGeom>
          <a:avLst/>
          <a:gdLst/>
          <a:ahLst/>
          <a:cxnLst/>
          <a:rect l="0" t="0" r="0" b="0"/>
          <a:pathLst>
            <a:path>
              <a:moveTo>
                <a:pt x="45720" y="0"/>
              </a:moveTo>
              <a:lnTo>
                <a:pt x="45720" y="295284"/>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CDC24C7-25E6-48F3-A388-B88FA6FE2EF5}">
      <dsp:nvSpPr>
        <dsp:cNvPr id="0" name=""/>
        <dsp:cNvSpPr/>
      </dsp:nvSpPr>
      <dsp:spPr>
        <a:xfrm>
          <a:off x="1130200" y="1895959"/>
          <a:ext cx="620464" cy="295284"/>
        </a:xfrm>
        <a:custGeom>
          <a:avLst/>
          <a:gdLst/>
          <a:ahLst/>
          <a:cxnLst/>
          <a:rect l="0" t="0" r="0" b="0"/>
          <a:pathLst>
            <a:path>
              <a:moveTo>
                <a:pt x="0" y="0"/>
              </a:moveTo>
              <a:lnTo>
                <a:pt x="0" y="201227"/>
              </a:lnTo>
              <a:lnTo>
                <a:pt x="620464" y="201227"/>
              </a:lnTo>
              <a:lnTo>
                <a:pt x="620464" y="295284"/>
              </a:lnTo>
            </a:path>
          </a:pathLst>
        </a:custGeom>
        <a:noFill/>
        <a:ln w="2642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EB3758-2D9D-4AEC-A480-B48B75578C19}">
      <dsp:nvSpPr>
        <dsp:cNvPr id="0" name=""/>
        <dsp:cNvSpPr/>
      </dsp:nvSpPr>
      <dsp:spPr>
        <a:xfrm>
          <a:off x="509736" y="1895959"/>
          <a:ext cx="620464" cy="295284"/>
        </a:xfrm>
        <a:custGeom>
          <a:avLst/>
          <a:gdLst/>
          <a:ahLst/>
          <a:cxnLst/>
          <a:rect l="0" t="0" r="0" b="0"/>
          <a:pathLst>
            <a:path>
              <a:moveTo>
                <a:pt x="620464" y="0"/>
              </a:moveTo>
              <a:lnTo>
                <a:pt x="620464" y="201227"/>
              </a:lnTo>
              <a:lnTo>
                <a:pt x="0" y="201227"/>
              </a:lnTo>
              <a:lnTo>
                <a:pt x="0" y="295284"/>
              </a:lnTo>
            </a:path>
          </a:pathLst>
        </a:custGeom>
        <a:noFill/>
        <a:ln w="26425" cap="flat"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3E99B0-71C5-4CA7-9DBE-BC4841C9EF37}">
      <dsp:nvSpPr>
        <dsp:cNvPr id="0" name=""/>
        <dsp:cNvSpPr/>
      </dsp:nvSpPr>
      <dsp:spPr>
        <a:xfrm>
          <a:off x="1130200" y="955955"/>
          <a:ext cx="1861393" cy="295284"/>
        </a:xfrm>
        <a:custGeom>
          <a:avLst/>
          <a:gdLst/>
          <a:ahLst/>
          <a:cxnLst/>
          <a:rect l="0" t="0" r="0" b="0"/>
          <a:pathLst>
            <a:path>
              <a:moveTo>
                <a:pt x="1861393" y="0"/>
              </a:moveTo>
              <a:lnTo>
                <a:pt x="1861393" y="201227"/>
              </a:lnTo>
              <a:lnTo>
                <a:pt x="0" y="201227"/>
              </a:lnTo>
              <a:lnTo>
                <a:pt x="0" y="295284"/>
              </a:lnTo>
            </a:path>
          </a:pathLst>
        </a:custGeom>
        <a:noFill/>
        <a:ln w="26425"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2F20B4-00DD-467B-9ACA-965D5FAB7E44}">
      <dsp:nvSpPr>
        <dsp:cNvPr id="0" name=""/>
        <dsp:cNvSpPr/>
      </dsp:nvSpPr>
      <dsp:spPr>
        <a:xfrm>
          <a:off x="2327919" y="180861"/>
          <a:ext cx="1327349" cy="775094"/>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392C66-8657-4BAC-AE06-B6821D68BC58}">
      <dsp:nvSpPr>
        <dsp:cNvPr id="0" name=""/>
        <dsp:cNvSpPr/>
      </dsp:nvSpPr>
      <dsp:spPr>
        <a:xfrm>
          <a:off x="2440731" y="288033"/>
          <a:ext cx="1327349" cy="7750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PRZYKŁADOWE</a:t>
          </a:r>
          <a:br>
            <a:rPr lang="pl-PL" sz="1200" kern="1200" dirty="0"/>
          </a:br>
          <a:r>
            <a:rPr lang="pl-PL" sz="1200" kern="1200" dirty="0"/>
            <a:t>DOMENY:</a:t>
          </a:r>
        </a:p>
      </dsp:txBody>
      <dsp:txXfrm>
        <a:off x="2463433" y="310735"/>
        <a:ext cx="1281945" cy="729690"/>
      </dsp:txXfrm>
    </dsp:sp>
    <dsp:sp modelId="{A8F3965C-61F4-4501-AC75-C627937FB043}">
      <dsp:nvSpPr>
        <dsp:cNvPr id="0" name=""/>
        <dsp:cNvSpPr/>
      </dsp:nvSpPr>
      <dsp:spPr>
        <a:xfrm>
          <a:off x="622548" y="1251240"/>
          <a:ext cx="1015305" cy="64471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C627F1A-EEB3-4557-8DC8-AEB4BE06D0BE}">
      <dsp:nvSpPr>
        <dsp:cNvPr id="0" name=""/>
        <dsp:cNvSpPr/>
      </dsp:nvSpPr>
      <dsp:spPr>
        <a:xfrm>
          <a:off x="735359" y="1358411"/>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com</a:t>
          </a:r>
        </a:p>
      </dsp:txBody>
      <dsp:txXfrm>
        <a:off x="754242" y="1377294"/>
        <a:ext cx="977539" cy="606952"/>
      </dsp:txXfrm>
    </dsp:sp>
    <dsp:sp modelId="{C66A2A08-BACC-4222-A880-9FF59D631342}">
      <dsp:nvSpPr>
        <dsp:cNvPr id="0" name=""/>
        <dsp:cNvSpPr/>
      </dsp:nvSpPr>
      <dsp:spPr>
        <a:xfrm>
          <a:off x="2083" y="2191244"/>
          <a:ext cx="1015305" cy="64471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B2BD1726-C239-4903-A721-03E423E7C6CD}">
      <dsp:nvSpPr>
        <dsp:cNvPr id="0" name=""/>
        <dsp:cNvSpPr/>
      </dsp:nvSpPr>
      <dsp:spPr>
        <a:xfrm>
          <a:off x="114895" y="2298415"/>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microsoft</a:t>
          </a:r>
          <a:endParaRPr lang="pl-PL" sz="1200" kern="1200" dirty="0"/>
        </a:p>
      </dsp:txBody>
      <dsp:txXfrm>
        <a:off x="133778" y="2317298"/>
        <a:ext cx="977539" cy="606952"/>
      </dsp:txXfrm>
    </dsp:sp>
    <dsp:sp modelId="{85828FFE-5DE7-432B-9F8C-B3E9726C1FF4}">
      <dsp:nvSpPr>
        <dsp:cNvPr id="0" name=""/>
        <dsp:cNvSpPr/>
      </dsp:nvSpPr>
      <dsp:spPr>
        <a:xfrm>
          <a:off x="1243012" y="2191244"/>
          <a:ext cx="1015305" cy="64471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52AF388-CBD6-4FA9-9E1D-7A18359CDF4C}">
      <dsp:nvSpPr>
        <dsp:cNvPr id="0" name=""/>
        <dsp:cNvSpPr/>
      </dsp:nvSpPr>
      <dsp:spPr>
        <a:xfrm>
          <a:off x="1355824" y="2298415"/>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polskibus</a:t>
          </a:r>
          <a:endParaRPr lang="pl-PL" sz="1200" kern="1200" dirty="0"/>
        </a:p>
      </dsp:txBody>
      <dsp:txXfrm>
        <a:off x="1374707" y="2317298"/>
        <a:ext cx="977539" cy="606952"/>
      </dsp:txXfrm>
    </dsp:sp>
    <dsp:sp modelId="{7DD24DBA-CDB5-4CC4-8AC6-80AACE1D0261}">
      <dsp:nvSpPr>
        <dsp:cNvPr id="0" name=""/>
        <dsp:cNvSpPr/>
      </dsp:nvSpPr>
      <dsp:spPr>
        <a:xfrm>
          <a:off x="2483941" y="1251240"/>
          <a:ext cx="1015305" cy="64471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012FA03-A9EF-4DA3-B043-951DEA9324FF}">
      <dsp:nvSpPr>
        <dsp:cNvPr id="0" name=""/>
        <dsp:cNvSpPr/>
      </dsp:nvSpPr>
      <dsp:spPr>
        <a:xfrm>
          <a:off x="2596753" y="1358411"/>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org</a:t>
          </a:r>
        </a:p>
      </dsp:txBody>
      <dsp:txXfrm>
        <a:off x="2615636" y="1377294"/>
        <a:ext cx="977539" cy="606952"/>
      </dsp:txXfrm>
    </dsp:sp>
    <dsp:sp modelId="{E35DF6D5-E69B-423C-B8C8-9728E86AECF0}">
      <dsp:nvSpPr>
        <dsp:cNvPr id="0" name=""/>
        <dsp:cNvSpPr/>
      </dsp:nvSpPr>
      <dsp:spPr>
        <a:xfrm>
          <a:off x="2483941" y="2191244"/>
          <a:ext cx="1015305" cy="64471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5F6E07A-5B70-4A37-B5C8-09B4C73E1113}">
      <dsp:nvSpPr>
        <dsp:cNvPr id="0" name=""/>
        <dsp:cNvSpPr/>
      </dsp:nvSpPr>
      <dsp:spPr>
        <a:xfrm>
          <a:off x="2596753" y="2298415"/>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wikipedia</a:t>
          </a:r>
          <a:endParaRPr lang="pl-PL" sz="1200" kern="1200" dirty="0"/>
        </a:p>
      </dsp:txBody>
      <dsp:txXfrm>
        <a:off x="2615636" y="2317298"/>
        <a:ext cx="977539" cy="606952"/>
      </dsp:txXfrm>
    </dsp:sp>
    <dsp:sp modelId="{AA808257-D462-4E16-A931-00810C5363FE}">
      <dsp:nvSpPr>
        <dsp:cNvPr id="0" name=""/>
        <dsp:cNvSpPr/>
      </dsp:nvSpPr>
      <dsp:spPr>
        <a:xfrm>
          <a:off x="1863476" y="3131247"/>
          <a:ext cx="1015305" cy="644718"/>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659C00A-43F2-4F0C-9BEA-FCF90E3CC2BF}">
      <dsp:nvSpPr>
        <dsp:cNvPr id="0" name=""/>
        <dsp:cNvSpPr/>
      </dsp:nvSpPr>
      <dsp:spPr>
        <a:xfrm>
          <a:off x="1976288" y="3238419"/>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pl</a:t>
          </a:r>
          <a:endParaRPr lang="pl-PL" sz="1200" kern="1200" dirty="0"/>
        </a:p>
      </dsp:txBody>
      <dsp:txXfrm>
        <a:off x="1995171" y="3257302"/>
        <a:ext cx="977539" cy="606952"/>
      </dsp:txXfrm>
    </dsp:sp>
    <dsp:sp modelId="{18725265-38DE-4D53-ADA8-EE0E494AE570}">
      <dsp:nvSpPr>
        <dsp:cNvPr id="0" name=""/>
        <dsp:cNvSpPr/>
      </dsp:nvSpPr>
      <dsp:spPr>
        <a:xfrm>
          <a:off x="3104405" y="3131247"/>
          <a:ext cx="1015305" cy="644718"/>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245F4F5-442E-4F44-911B-C8741B460602}">
      <dsp:nvSpPr>
        <dsp:cNvPr id="0" name=""/>
        <dsp:cNvSpPr/>
      </dsp:nvSpPr>
      <dsp:spPr>
        <a:xfrm>
          <a:off x="3217217" y="3238419"/>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ru</a:t>
          </a:r>
          <a:endParaRPr lang="pl-PL" sz="1200" kern="1200" dirty="0"/>
        </a:p>
      </dsp:txBody>
      <dsp:txXfrm>
        <a:off x="3236100" y="3257302"/>
        <a:ext cx="977539" cy="606952"/>
      </dsp:txXfrm>
    </dsp:sp>
    <dsp:sp modelId="{493B7D83-4265-421B-B5D2-5AC8E6BDB2FC}">
      <dsp:nvSpPr>
        <dsp:cNvPr id="0" name=""/>
        <dsp:cNvSpPr/>
      </dsp:nvSpPr>
      <dsp:spPr>
        <a:xfrm>
          <a:off x="4345334" y="1251240"/>
          <a:ext cx="1015305" cy="64471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D53BED5-70E4-4728-888A-33719FD258F4}">
      <dsp:nvSpPr>
        <dsp:cNvPr id="0" name=""/>
        <dsp:cNvSpPr/>
      </dsp:nvSpPr>
      <dsp:spPr>
        <a:xfrm>
          <a:off x="4458146" y="1358411"/>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pl</a:t>
          </a:r>
          <a:endParaRPr lang="pl-PL" sz="1200" kern="1200" dirty="0"/>
        </a:p>
      </dsp:txBody>
      <dsp:txXfrm>
        <a:off x="4477029" y="1377294"/>
        <a:ext cx="977539" cy="606952"/>
      </dsp:txXfrm>
    </dsp:sp>
    <dsp:sp modelId="{5CA85901-6830-40DD-91D2-F7E9C9ABA659}">
      <dsp:nvSpPr>
        <dsp:cNvPr id="0" name=""/>
        <dsp:cNvSpPr/>
      </dsp:nvSpPr>
      <dsp:spPr>
        <a:xfrm>
          <a:off x="3724870" y="2191244"/>
          <a:ext cx="1015305" cy="64471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0F2B591-6B57-4C63-81D0-24E9613BCF74}">
      <dsp:nvSpPr>
        <dsp:cNvPr id="0" name=""/>
        <dsp:cNvSpPr/>
      </dsp:nvSpPr>
      <dsp:spPr>
        <a:xfrm>
          <a:off x="3837682" y="2298415"/>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interia</a:t>
          </a:r>
        </a:p>
      </dsp:txBody>
      <dsp:txXfrm>
        <a:off x="3856565" y="2317298"/>
        <a:ext cx="977539" cy="606952"/>
      </dsp:txXfrm>
    </dsp:sp>
    <dsp:sp modelId="{141A46D7-FDD8-4B9E-B350-F9875A3B149A}">
      <dsp:nvSpPr>
        <dsp:cNvPr id="0" name=""/>
        <dsp:cNvSpPr/>
      </dsp:nvSpPr>
      <dsp:spPr>
        <a:xfrm>
          <a:off x="4965799" y="2191244"/>
          <a:ext cx="1015305" cy="64471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FEF8ACF-9492-4D71-83DD-C5B6741D4003}">
      <dsp:nvSpPr>
        <dsp:cNvPr id="0" name=""/>
        <dsp:cNvSpPr/>
      </dsp:nvSpPr>
      <dsp:spPr>
        <a:xfrm>
          <a:off x="5078610" y="2298415"/>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rzeszow</a:t>
          </a:r>
          <a:endParaRPr lang="pl-PL" sz="1200" kern="1200" dirty="0"/>
        </a:p>
      </dsp:txBody>
      <dsp:txXfrm>
        <a:off x="5097493" y="2317298"/>
        <a:ext cx="977539" cy="606952"/>
      </dsp:txXfrm>
    </dsp:sp>
    <dsp:sp modelId="{E190AE15-8616-4AC2-B062-CB856DEC2AA2}">
      <dsp:nvSpPr>
        <dsp:cNvPr id="0" name=""/>
        <dsp:cNvSpPr/>
      </dsp:nvSpPr>
      <dsp:spPr>
        <a:xfrm>
          <a:off x="4965799" y="3131247"/>
          <a:ext cx="1015305" cy="644718"/>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357CDDC-1335-489A-9495-106D4841309D}">
      <dsp:nvSpPr>
        <dsp:cNvPr id="0" name=""/>
        <dsp:cNvSpPr/>
      </dsp:nvSpPr>
      <dsp:spPr>
        <a:xfrm>
          <a:off x="5078610" y="3238419"/>
          <a:ext cx="1015305" cy="6447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err="1"/>
            <a:t>wsiz</a:t>
          </a:r>
          <a:endParaRPr lang="pl-PL" sz="1200" kern="1200" dirty="0"/>
        </a:p>
      </dsp:txBody>
      <dsp:txXfrm>
        <a:off x="5097493" y="3257302"/>
        <a:ext cx="977539" cy="6069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4831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495" tIns="47748" rIns="95495" bIns="47748" rtlCol="0" anchor="ctr"/>
          <a:lstStyle/>
          <a:p>
            <a:endParaRPr lang="pl-PL" dirty="0"/>
          </a:p>
        </p:txBody>
      </p:sp>
      <p:sp>
        <p:nvSpPr>
          <p:cNvPr id="5" name="Symbol zastępczy notatek 4"/>
          <p:cNvSpPr>
            <a:spLocks noGrp="1"/>
          </p:cNvSpPr>
          <p:nvPr>
            <p:ph type="body" sz="quarter" idx="3"/>
          </p:nvPr>
        </p:nvSpPr>
        <p:spPr>
          <a:xfrm>
            <a:off x="709931" y="4861442"/>
            <a:ext cx="5679440" cy="4605576"/>
          </a:xfrm>
          <a:prstGeom prst="rect">
            <a:avLst/>
          </a:prstGeom>
        </p:spPr>
        <p:txBody>
          <a:bodyPr vert="horz" lIns="95495" tIns="47748" rIns="95495" bIns="47748"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42850647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oradnia.pwn.pl/lista.php?id=22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mages.google.com/imghp?hl=p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siz.rzeszow.pl/pl/Strony/WSIiZ.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649654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Praktyczne</a:t>
            </a:r>
            <a:r>
              <a:rPr lang="pl-PL" b="0" baseline="0" dirty="0"/>
              <a:t> wszystkie przeglądarki umożliwiają dodawanie zakładek. W niektórych przeglądarkach możemy spotkać się z nazwą Ulubione. Różnie też są nazwane opcje dodawania zakładki. Niektóre przeglądarki udostępniają opcję „Dodaj stronę do zakładek”, a inne „Dodaj zakładkę do strony”. Można spierać się, które z tych sformułowań jest bardziej poprawne językowo, nie ma to jednak znaczenia dla użytkownika przeglądarki; obie opcje służą do tego samego, czyli do zapisania informacji o ciekawej stronie w miejscu, gdzie łatwo będzie ją odnaleźć i otworzyć później.</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Pomysł zastosowania</a:t>
            </a:r>
            <a:r>
              <a:rPr lang="pl-PL" b="0" baseline="0" dirty="0"/>
              <a:t> zakładek nie jest nowy. Zakładki pojawiły się w przeglądarce </a:t>
            </a:r>
            <a:r>
              <a:rPr lang="pl-PL" b="0" baseline="0" dirty="0" err="1"/>
              <a:t>Mosaic</a:t>
            </a:r>
            <a:r>
              <a:rPr lang="pl-PL" b="0" baseline="0" dirty="0"/>
              <a:t> w 1993 roku. Do niedawna zakładki przechowywane były lokalnie w pamięci komputera, na którym zainstalowana była przeglądarka.</a:t>
            </a:r>
          </a:p>
          <a:p>
            <a:pPr>
              <a:lnSpc>
                <a:spcPct val="200000"/>
              </a:lnSpc>
            </a:pPr>
            <a:r>
              <a:rPr lang="pl-PL" b="0" baseline="0" dirty="0"/>
              <a:t>Obecnie, w przeglądarce Google Chrome dostępne są tzw. zakładki synchronizowane. Jeżeli korzystamy z przeglądarki Chrome i jesteśmy zalogowani do swojego konta pocztowego </a:t>
            </a:r>
            <a:r>
              <a:rPr lang="pl-PL" b="0" baseline="0" dirty="0" err="1"/>
              <a:t>Gmail</a:t>
            </a:r>
            <a:r>
              <a:rPr lang="pl-PL" b="0" baseline="0" dirty="0"/>
              <a:t>, wszystkie zakładki, które dodamy podczas przeglądania stron są zapisywane w Internecie na naszym koncie. Zakładki te </a:t>
            </a:r>
            <a:r>
              <a:rPr lang="pl-PL" sz="1200" b="0" i="0" kern="1200" baseline="0" dirty="0">
                <a:solidFill>
                  <a:schemeClr val="tx1"/>
                </a:solidFill>
                <a:effectLst/>
                <a:latin typeface="+mn-lt"/>
                <a:ea typeface="+mn-ea"/>
                <a:cs typeface="+mn-cs"/>
              </a:rPr>
              <a:t>b</a:t>
            </a:r>
            <a:r>
              <a:rPr lang="pl-PL" sz="1200" b="0" i="0" kern="1200" dirty="0">
                <a:solidFill>
                  <a:schemeClr val="tx1"/>
                </a:solidFill>
                <a:effectLst/>
                <a:latin typeface="+mn-lt"/>
                <a:ea typeface="+mn-ea"/>
                <a:cs typeface="+mn-cs"/>
              </a:rPr>
              <a:t>ędą wtedy dostępne na wszystkich urządzeniach, na których korzystamy z przeglądarki Google Chrome – na innych komputerach,</a:t>
            </a:r>
            <a:r>
              <a:rPr lang="pl-PL" sz="1200" b="0" i="0" kern="1200" baseline="0" dirty="0">
                <a:solidFill>
                  <a:schemeClr val="tx1"/>
                </a:solidFill>
                <a:effectLst/>
                <a:latin typeface="+mn-lt"/>
                <a:ea typeface="+mn-ea"/>
                <a:cs typeface="+mn-cs"/>
              </a:rPr>
              <a:t> tabletach czy nawet telefonach. Obsługa zakładek synchronizowanych nie różni się niczym od obsługi zwykłych zakładek.</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208397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2083970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2083970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Przeglądając</a:t>
            </a:r>
            <a:r>
              <a:rPr lang="pl-PL" b="0" baseline="0" dirty="0"/>
              <a:t> strony internetowe możemy spotkać się z innym znaczeniem terminu strona domowa. Termin ten może oznaczać tzw. prywatną stronę internetową, tworzoną i prowadzoną przez jednego, konkretnego użytkownika i będącą dla niego swoistą wizytówką (portfolio). Dla innych użytkowników strona domowa może stać się pamiętnikiem, jeszcze inni będą umieszczać na swojej stronie domowej informacje na konkretny temat (np. prowadzić serwis sportowy ulubionej lokalnej drużyny piłkarskiej). </a:t>
            </a:r>
          </a:p>
          <a:p>
            <a:pPr>
              <a:lnSpc>
                <a:spcPct val="200000"/>
              </a:lnSpc>
            </a:pPr>
            <a:r>
              <a:rPr lang="pl-PL" b="0" baseline="0" dirty="0"/>
              <a:t>Innym znaczeniem strona domowa, może być firmowa strona domowa – główna strona przedsiębiorstwa czy organizacji, np. strona domowa Wyższej Szkoły Informatyki i Zarządzania, to www.wsiz.rzeszow.pl. </a:t>
            </a:r>
          </a:p>
          <a:p>
            <a:pPr>
              <a:lnSpc>
                <a:spcPct val="200000"/>
              </a:lnSpc>
            </a:pPr>
            <a:r>
              <a:rPr lang="pl-PL" b="0" baseline="0" dirty="0"/>
              <a:t>Swoje strony domowe posiadają wszyscy pracownicy uczelni, np. www.wsiz.rzeszow.pl/kadra/jkowalski, i umieszczają na nich informacje i zasoby dla studentów.</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Współczesne przeglądarki pozwalają stworzyć własną</a:t>
            </a:r>
            <a:r>
              <a:rPr lang="pl-PL" b="0" baseline="0" dirty="0"/>
              <a:t> stronę domową, będącą miejscem, w którym zobaczymy miniaturki ulubionych stron internetowych, informacje o pogodzie, kursy walut, a na urządzeniach mobilnych np. natężenie ruchu drogowego, bądź sugerowaną trasę dojazdu z bieżącej lokalizacji do domu bądź pracy. </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Drukowanie strony internetowej,</a:t>
            </a:r>
            <a:r>
              <a:rPr lang="pl-PL" b="0" baseline="0" dirty="0"/>
              <a:t> choć z pozoru bardzo proste, w rzeczywistości może okazać się dużo trudniejsze. Większość stron internetowych posiada kolorowe tło, a ich wysokość jest dość duża. Jeśli chcemy wydrukować interesującą nas informację, może okazać się że wydruk zajmuje kilkanaście (lub więcej) kartek, zadrukowanych w całości, z kolorowym tłem. Bardzo często jest to ostatni wydruk drukarki – po takim wydruku trzeba zakupić nowy pojemnik z tuszem.</a:t>
            </a:r>
          </a:p>
          <a:p>
            <a:pPr>
              <a:lnSpc>
                <a:spcPct val="200000"/>
              </a:lnSpc>
            </a:pPr>
            <a:r>
              <a:rPr lang="pl-PL" b="0" baseline="0" dirty="0"/>
              <a:t>Co prawda nowe wersje przeglądarek umożliwiają wyłączenie drukowania tła, na stronie może być jednak mnóstwo zdjęć lub obrazków.</a:t>
            </a:r>
          </a:p>
          <a:p>
            <a:pPr>
              <a:lnSpc>
                <a:spcPct val="200000"/>
              </a:lnSpc>
            </a:pPr>
            <a:r>
              <a:rPr lang="pl-PL" b="0" baseline="0" dirty="0"/>
              <a:t>Nie oznacza to, że należy bać się drukowania, należy to jednak robić z rozwagą, sprawdzając tzw. podgląd wydruku. Jeśli na podglądzie wydruku widzimy, że będzie on zbyt duży lub zbyt kolorowy, warto zastanowić się nad skopiowaniem interesującego nas fragmentu strony do innego programu (np. Microsoft OneNote).</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Nie ma wątpliwości, że strony WWW nie</a:t>
            </a:r>
            <a:r>
              <a:rPr lang="pl-PL" b="0" baseline="0" dirty="0"/>
              <a:t> stałyby się tak popularne, gdyby nie wyszukiwarki internetowe. Bez wyszukiwarek, trzeba byłoby prowadzić olbrzymie katalogi stron, co biorąc pod uwagę olbrzymią szybkość rozwoju Internetu byłoby bardzo trudne, a można śmiało zaryzykować stwierdzenie, że niewykonalne. Pierwszą wyszukiwarką WWW, był tzw. WWW </a:t>
            </a:r>
            <a:r>
              <a:rPr lang="pl-PL" b="0" baseline="0" dirty="0" err="1"/>
              <a:t>Wanderer</a:t>
            </a:r>
            <a:r>
              <a:rPr lang="pl-PL" b="0" baseline="0" dirty="0"/>
              <a:t>, który powstał w 1992 roku. Dwa lata później opracowana została bardzo ważna i działająca do dzisiaj wyszukiwarką Yahoo!. Przez ponad 20 lat istnienia WWW powstały dziesiątki wyszukiwarek, ale nie ulega wątpliwości, że jedna z nich zdominowała cały świat. Mowa oczywiście o przeglądarce Google, która powstała w 1997 w ambitnym celu – skatalogowania wszystkich możliwych informacji w Internecie. </a:t>
            </a:r>
          </a:p>
          <a:p>
            <a:pPr>
              <a:lnSpc>
                <a:spcPct val="200000"/>
              </a:lnSpc>
            </a:pPr>
            <a:r>
              <a:rPr lang="pl-PL" b="0" baseline="0" dirty="0"/>
              <a:t>Nazwa przeglądarki, to błędnie zapisane słowo </a:t>
            </a:r>
            <a:r>
              <a:rPr lang="pl-PL" b="0" baseline="0" dirty="0" err="1"/>
              <a:t>googol</a:t>
            </a:r>
            <a:r>
              <a:rPr lang="pl-PL" b="0" baseline="0" dirty="0"/>
              <a:t> (czyt. </a:t>
            </a:r>
            <a:r>
              <a:rPr lang="pl-PL" b="0" baseline="0" dirty="0" err="1"/>
              <a:t>gugol</a:t>
            </a:r>
            <a:r>
              <a:rPr lang="pl-PL" b="0" baseline="0" dirty="0"/>
              <a:t>), oznaczające w matematyce olbrzymią liczbę (1 i sto zer), mające symbolizować ogrom Internetu.</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pl-PL" dirty="0"/>
              <a:t>W bardziej precyzyjnym ujęciu Internet można</a:t>
            </a:r>
            <a:r>
              <a:rPr lang="pl-PL" baseline="0" dirty="0"/>
              <a:t> zdefiniować jako </a:t>
            </a:r>
            <a:r>
              <a:rPr lang="pl-PL" dirty="0"/>
              <a:t>sieć sieci</a:t>
            </a:r>
            <a:r>
              <a:rPr lang="pl-PL" baseline="0" dirty="0"/>
              <a:t> (komputerowych). Poszczególne lokalne sieci komputerowe tworzące Internet, połączone są za pomocą olbrzymich sieci szkieletowych, rozciągających się na obszar jednego lub więcej krajów. Powstanie Internetu datuje się na lata sześćdziesiąte XX wieku; bezpośrednim przodkiem Internetu była tzw. sieć ARPANET (która zresztą istnieje do dzisiaj). Organizacją, która zainicjowała powstanie i rozwój Internetu był Departament Obrony USA (Pentagon), zaś bezpośrednią przyczyną, był niepokój związany z wysłaniem przez ZSRR w kosmos Sputnika.</a:t>
            </a:r>
          </a:p>
          <a:p>
            <a:pPr>
              <a:lnSpc>
                <a:spcPct val="200000"/>
              </a:lnSpc>
            </a:pPr>
            <a:r>
              <a:rPr lang="pl-PL" baseline="0" dirty="0"/>
              <a:t>Słowo Internet powinno być zapisywane z wielkiej litery, jak nazwa własna, (</a:t>
            </a:r>
            <a:r>
              <a:rPr lang="pl-PL" dirty="0">
                <a:hlinkClick r:id="rId3"/>
              </a:rPr>
              <a:t>http://poradnia.pwn.pl/</a:t>
            </a:r>
            <a:r>
              <a:rPr lang="pl-PL" dirty="0" err="1">
                <a:hlinkClick r:id="rId3"/>
              </a:rPr>
              <a:t>lista.php?id</a:t>
            </a:r>
            <a:r>
              <a:rPr lang="pl-PL" dirty="0">
                <a:hlinkClick r:id="rId3"/>
              </a:rPr>
              <a:t>=228</a:t>
            </a:r>
            <a:r>
              <a:rPr lang="pl-PL" dirty="0"/>
              <a:t>)</a:t>
            </a:r>
            <a:r>
              <a:rPr lang="pl-PL" baseline="0" dirty="0"/>
              <a:t>, choć można znaleźć argumentację zalecającą zapis małą literą.</a:t>
            </a:r>
          </a:p>
          <a:p>
            <a:pPr marL="0" marR="0" lvl="0" indent="0" algn="l" defTabSz="914400" rtl="0" eaLnBrk="1" fontAlgn="auto" latinLnBrk="0" hangingPunct="1">
              <a:lnSpc>
                <a:spcPct val="200000"/>
              </a:lnSpc>
              <a:spcBef>
                <a:spcPts val="0"/>
              </a:spcBef>
              <a:spcAft>
                <a:spcPts val="0"/>
              </a:spcAft>
              <a:buClrTx/>
              <a:buSzTx/>
              <a:buFontTx/>
              <a:buNone/>
              <a:tabLst/>
              <a:defRPr/>
            </a:pPr>
            <a:r>
              <a:rPr lang="pl-PL" sz="1200" kern="1200" dirty="0">
                <a:solidFill>
                  <a:schemeClr val="tx1"/>
                </a:solidFill>
                <a:effectLst/>
                <a:latin typeface="+mn-lt"/>
                <a:ea typeface="+mn-ea"/>
                <a:cs typeface="+mn-cs"/>
              </a:rPr>
              <a:t>Usługi w Internecie są udostępniane przez profesjonalne komputery, zwane serwerami. Z usług tych korzystają klienci. Pojęcie klienta jest bardzo szerokie, może oznaczać program (np. przeglądarkę), ale również komputer, a nawet osobę, która korzysta z komputera i za pomocą przeglądarki otwiera stronę internetową lub za pomocą programu do obsługi poczty elektronicznej odpowiada na otrzymanego maila.</a:t>
            </a:r>
          </a:p>
        </p:txBody>
      </p:sp>
    </p:spTree>
    <p:extLst>
      <p:ext uri="{BB962C8B-B14F-4D97-AF65-F5344CB8AC3E}">
        <p14:creationId xmlns:p14="http://schemas.microsoft.com/office/powerpoint/2010/main" val="154699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pl-PL" b="0" dirty="0"/>
              <a:t>Według najnowszych</a:t>
            </a:r>
            <a:r>
              <a:rPr lang="pl-PL" b="0" baseline="0" dirty="0"/>
              <a:t> danych wyszukiwarka Google otrzymuje dziennie trzy i pół miliarda zapytań (co daje prawie </a:t>
            </a:r>
            <a:r>
              <a:rPr lang="pl-PL" sz="1200" b="0" i="0" kern="1200" dirty="0">
                <a:solidFill>
                  <a:schemeClr val="tx1"/>
                </a:solidFill>
                <a:effectLst/>
                <a:latin typeface="+mn-lt"/>
                <a:ea typeface="+mn-ea"/>
                <a:cs typeface="+mn-cs"/>
              </a:rPr>
              <a:t>40</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000 </a:t>
            </a:r>
            <a:r>
              <a:rPr lang="pl-PL" b="0" baseline="0" dirty="0"/>
              <a:t>zapytań w ciągu jednej sekundy). Głównymi konkurentami Google, jest Bing oraz następujące wyszukiwarki lokalne:</a:t>
            </a:r>
          </a:p>
          <a:p>
            <a:pPr marL="171450" indent="-171450">
              <a:lnSpc>
                <a:spcPct val="200000"/>
              </a:lnSpc>
              <a:buFont typeface="Arial" pitchFamily="34" charset="0"/>
              <a:buChar char="•"/>
            </a:pPr>
            <a:r>
              <a:rPr lang="pl-PL" b="0" baseline="0" dirty="0"/>
              <a:t>Soso.com w Chinach</a:t>
            </a:r>
          </a:p>
          <a:p>
            <a:pPr marL="171450" indent="-171450">
              <a:lnSpc>
                <a:spcPct val="200000"/>
              </a:lnSpc>
              <a:buFont typeface="Arial" pitchFamily="34" charset="0"/>
              <a:buChar char="•"/>
            </a:pPr>
            <a:r>
              <a:rPr lang="pl-PL" b="0" baseline="0" dirty="0"/>
              <a:t>Naver.com w Korei Południowej</a:t>
            </a:r>
          </a:p>
          <a:p>
            <a:pPr marL="171450" indent="-171450">
              <a:lnSpc>
                <a:spcPct val="200000"/>
              </a:lnSpc>
              <a:buFont typeface="Arial" pitchFamily="34" charset="0"/>
              <a:buChar char="•"/>
            </a:pPr>
            <a:r>
              <a:rPr lang="pl-PL" b="0" baseline="0" dirty="0" err="1"/>
              <a:t>Yandex</a:t>
            </a:r>
            <a:r>
              <a:rPr lang="pl-PL" b="0" baseline="0" dirty="0"/>
              <a:t> w Rosji</a:t>
            </a:r>
          </a:p>
          <a:p>
            <a:pPr marL="171450" indent="-171450">
              <a:lnSpc>
                <a:spcPct val="200000"/>
              </a:lnSpc>
              <a:buFont typeface="Arial" pitchFamily="34" charset="0"/>
              <a:buChar char="•"/>
            </a:pPr>
            <a:r>
              <a:rPr lang="pl-PL" b="0" baseline="0" dirty="0"/>
              <a:t>Seznam.cz w Cechach</a:t>
            </a:r>
          </a:p>
          <a:p>
            <a:pPr marL="171450" indent="-171450">
              <a:lnSpc>
                <a:spcPct val="200000"/>
              </a:lnSpc>
              <a:buFont typeface="Arial" pitchFamily="34" charset="0"/>
              <a:buChar char="•"/>
            </a:pPr>
            <a:r>
              <a:rPr lang="pl-PL" b="0" baseline="0" dirty="0"/>
              <a:t>Yahoo! w Japonii, na Tajwanie i w USA</a:t>
            </a:r>
          </a:p>
          <a:p>
            <a:pPr marL="0" indent="0">
              <a:lnSpc>
                <a:spcPct val="200000"/>
              </a:lnSpc>
              <a:buFont typeface="Arial" pitchFamily="34" charset="0"/>
              <a:buNone/>
            </a:pPr>
            <a:r>
              <a:rPr lang="pl-PL" b="0" baseline="0" dirty="0"/>
              <a:t>Oprócz zwykłego wyszukiwania stron internetowych, Google oferuje mapy, pocztę internetową, przeglądarkę internetową Google Chrome, serwis udostępniający filmy i wiele innych usług. Google jest również twórcą systemu operacyjnego Android, który można spotkać w telefonach komórkowych czy tabletach.</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Wyszukiwarka Google oferuje więcej niż tylko wyszukiwanie stron internetowych. W opcjach</a:t>
            </a:r>
            <a:r>
              <a:rPr lang="pl-PL" b="0" baseline="0" dirty="0"/>
              <a:t> wyszukiwania możemy wybrać Grafikę, Mapy, Aplikacje, Filmy, Wiadomości, Książki, Blogi, Dyskusje, a nawet Patenty. Możemy filtrować wyniki ze względu na język, czas, bądź miejsce. Możemy włączyć filtrowanie nieodpowiednich treści, co jest szczególnie ważne, jeśli z naszego komputera domowego korzystają dzieci. </a:t>
            </a:r>
          </a:p>
          <a:p>
            <a:pPr>
              <a:lnSpc>
                <a:spcPct val="200000"/>
              </a:lnSpc>
            </a:pPr>
            <a:r>
              <a:rPr lang="pl-PL" b="0" baseline="0" dirty="0"/>
              <a:t>W opcjach wyszukiwania zaawansowanego możemy wpisać konkretne wyrażenia, określić słowa, które nie mają być wyszukiwane, podać zakres wyszukiwanych liczb lub rodzaj interesujących nas dokumentów (np. pliki pdf, pliki xls, itp.) </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Istnieje</a:t>
            </a:r>
            <a:r>
              <a:rPr lang="pl-PL" b="0" baseline="0" dirty="0"/>
              <a:t> kilka opcji wyszukiwania obrazem:</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sz="1200" b="0" i="0" kern="1200" dirty="0">
                <a:solidFill>
                  <a:schemeClr val="tx1"/>
                </a:solidFill>
                <a:effectLst/>
                <a:latin typeface="+mn-lt"/>
                <a:ea typeface="+mn-ea"/>
                <a:cs typeface="+mn-cs"/>
              </a:rPr>
              <a:t>Przeciągnij i upuść – każdy</a:t>
            </a:r>
            <a:r>
              <a:rPr lang="pl-PL" sz="1200" b="0" i="0" kern="1200" baseline="0" dirty="0">
                <a:solidFill>
                  <a:schemeClr val="tx1"/>
                </a:solidFill>
                <a:effectLst/>
                <a:latin typeface="+mn-lt"/>
                <a:ea typeface="+mn-ea"/>
                <a:cs typeface="+mn-cs"/>
              </a:rPr>
              <a:t> o</a:t>
            </a:r>
            <a:r>
              <a:rPr lang="pl-PL" sz="1200" b="0" i="0" kern="1200" dirty="0">
                <a:solidFill>
                  <a:schemeClr val="tx1"/>
                </a:solidFill>
                <a:effectLst/>
                <a:latin typeface="+mn-lt"/>
                <a:ea typeface="+mn-ea"/>
                <a:cs typeface="+mn-cs"/>
              </a:rPr>
              <a:t>braz znaleziony w Internecie</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lub znajdując</a:t>
            </a:r>
            <a:r>
              <a:rPr lang="pl-PL" sz="1200" b="0" i="0" kern="1200" baseline="0" dirty="0">
                <a:solidFill>
                  <a:schemeClr val="tx1"/>
                </a:solidFill>
                <a:effectLst/>
                <a:latin typeface="+mn-lt"/>
                <a:ea typeface="+mn-ea"/>
                <a:cs typeface="+mn-cs"/>
              </a:rPr>
              <a:t>y się </a:t>
            </a:r>
            <a:r>
              <a:rPr lang="pl-PL" sz="1200" b="0" i="0" kern="1200" dirty="0">
                <a:solidFill>
                  <a:schemeClr val="tx1"/>
                </a:solidFill>
                <a:effectLst/>
                <a:latin typeface="+mn-lt"/>
                <a:ea typeface="+mn-ea"/>
                <a:cs typeface="+mn-cs"/>
              </a:rPr>
              <a:t>na komputerze możemy po prostu przeciągnąć w pole wyszukiwania na stronie images.google.pl lub na stronie google.pl po</a:t>
            </a:r>
            <a:r>
              <a:rPr lang="pl-PL" sz="1200" b="0" i="0" kern="1200" baseline="0" dirty="0">
                <a:solidFill>
                  <a:schemeClr val="tx1"/>
                </a:solidFill>
                <a:effectLst/>
                <a:latin typeface="+mn-lt"/>
                <a:ea typeface="+mn-ea"/>
                <a:cs typeface="+mn-cs"/>
              </a:rPr>
              <a:t> przełączeniu wyszukiwania w tryb grafika.</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sz="1200" b="0" i="0" kern="1200" dirty="0">
                <a:solidFill>
                  <a:schemeClr val="tx1"/>
                </a:solidFill>
                <a:effectLst/>
                <a:latin typeface="+mn-lt"/>
                <a:ea typeface="+mn-ea"/>
                <a:cs typeface="+mn-cs"/>
              </a:rPr>
              <a:t>Skopiuj i wklej URL obrazu – jeśli znajdziemy w Internecie</a:t>
            </a:r>
            <a:r>
              <a:rPr lang="pl-PL" sz="1200" b="0" i="0" kern="1200" baseline="0" dirty="0">
                <a:solidFill>
                  <a:schemeClr val="tx1"/>
                </a:solidFill>
                <a:effectLst/>
                <a:latin typeface="+mn-lt"/>
                <a:ea typeface="+mn-ea"/>
                <a:cs typeface="+mn-cs"/>
              </a:rPr>
              <a:t> ciekawy obrazek, który nas zainteresował, możemy kliknąć na nim prawym przyciskiem myszy i wybrać opcję „Kopiuj adres URL grafiki”. </a:t>
            </a:r>
            <a:r>
              <a:rPr lang="pl-PL" sz="1200" b="0" i="0" kern="1200" dirty="0">
                <a:solidFill>
                  <a:schemeClr val="tx1"/>
                </a:solidFill>
                <a:effectLst/>
                <a:latin typeface="+mn-lt"/>
                <a:ea typeface="+mn-ea"/>
                <a:cs typeface="+mn-cs"/>
              </a:rPr>
              <a:t>Następnie,</a:t>
            </a:r>
            <a:r>
              <a:rPr lang="pl-PL" sz="1200" b="0" i="0" kern="1200" baseline="0" dirty="0">
                <a:solidFill>
                  <a:schemeClr val="tx1"/>
                </a:solidFill>
                <a:effectLst/>
                <a:latin typeface="+mn-lt"/>
                <a:ea typeface="+mn-ea"/>
                <a:cs typeface="+mn-cs"/>
              </a:rPr>
              <a:t> na stronie </a:t>
            </a:r>
            <a:r>
              <a:rPr lang="pl-PL" sz="1200" b="0" i="0" u="none" strike="noStrike" kern="1200" dirty="0">
                <a:solidFill>
                  <a:schemeClr val="tx1"/>
                </a:solidFill>
                <a:effectLst/>
                <a:latin typeface="+mn-lt"/>
                <a:ea typeface="+mn-ea"/>
                <a:cs typeface="+mn-cs"/>
                <a:hlinkClick r:id="rId3"/>
              </a:rPr>
              <a:t>images.google.com</a:t>
            </a:r>
            <a:r>
              <a:rPr lang="pl-PL" sz="1200" b="0" i="0" kern="1200" dirty="0">
                <a:solidFill>
                  <a:schemeClr val="tx1"/>
                </a:solidFill>
                <a:effectLst/>
                <a:latin typeface="+mn-lt"/>
                <a:ea typeface="+mn-ea"/>
                <a:cs typeface="+mn-cs"/>
              </a:rPr>
              <a:t> klikamy ikonę aparatu i wybieramy „Wklej adres obrazu”.</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sz="1200" b="0" i="0" kern="1200" dirty="0">
                <a:solidFill>
                  <a:schemeClr val="tx1"/>
                </a:solidFill>
                <a:effectLst/>
                <a:latin typeface="+mn-lt"/>
                <a:ea typeface="+mn-ea"/>
                <a:cs typeface="+mn-cs"/>
              </a:rPr>
              <a:t>Prześlij obraz - klikamy ikonę aparatu na </a:t>
            </a:r>
            <a:r>
              <a:rPr lang="pl-PL" sz="1200" b="0" i="0" u="none" strike="noStrike" kern="1200" dirty="0">
                <a:solidFill>
                  <a:schemeClr val="tx1"/>
                </a:solidFill>
                <a:effectLst/>
                <a:latin typeface="+mn-lt"/>
                <a:ea typeface="+mn-ea"/>
                <a:cs typeface="+mn-cs"/>
                <a:hlinkClick r:id="rId3"/>
              </a:rPr>
              <a:t>images.google.pl</a:t>
            </a:r>
            <a:r>
              <a:rPr lang="pl-PL" sz="1200" b="0" i="0" kern="1200" dirty="0">
                <a:solidFill>
                  <a:schemeClr val="tx1"/>
                </a:solidFill>
                <a:effectLst/>
                <a:latin typeface="+mn-lt"/>
                <a:ea typeface="+mn-ea"/>
                <a:cs typeface="+mn-cs"/>
              </a:rPr>
              <a:t> i wybieramy opcję „Prześlij obraz”. Następnie wybieramy</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obraz lub zdjęcie, którego chcemy użyć do wyszukiwania.</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endParaRPr lang="pl-PL" sz="1200" b="0" i="0" kern="1200" dirty="0">
              <a:solidFill>
                <a:schemeClr val="tx1"/>
              </a:solidFill>
              <a:effectLst/>
              <a:latin typeface="+mn-lt"/>
              <a:ea typeface="+mn-ea"/>
              <a:cs typeface="+mn-cs"/>
            </a:endParaRP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endParaRPr lang="pl-PL" sz="1200" b="0" i="0" kern="1200" dirty="0">
              <a:solidFill>
                <a:schemeClr val="tx1"/>
              </a:solidFill>
              <a:effectLst/>
              <a:latin typeface="+mn-lt"/>
              <a:ea typeface="+mn-ea"/>
              <a:cs typeface="+mn-cs"/>
            </a:endParaRPr>
          </a:p>
          <a:p>
            <a:pPr marL="171450" indent="-171450">
              <a:lnSpc>
                <a:spcPct val="200000"/>
              </a:lnSpc>
              <a:buFont typeface="Arial" pitchFamily="34" charset="0"/>
              <a:buChar char="•"/>
            </a:pP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pl-PL" b="0" dirty="0"/>
              <a:t>Pamiętajmy</a:t>
            </a:r>
            <a:r>
              <a:rPr lang="pl-PL" b="0" baseline="0" dirty="0"/>
              <a:t>, że całkowita anonimowość w Internecie jest niemożliwa. Przy każdym połączeniu z Internetem, czy to w celu przeglądania stron, sprawdzenia skrzynki pocztowej, dokonania wpisu na forum, czy jakiejkolwiek innej czynności, zostawiamy swój ślad. Pamiętajmy, że nasz dostawca usług internetowych przechowuje wszystkie informacje o naszej działalności i w przypadku popełnienia przestępstwa lub wykroczenia (np. obraźliwym wpisem na forum) będzie zmuszony ujawnić wszystkie te informacje organom ścigania. </a:t>
            </a:r>
          </a:p>
          <a:p>
            <a:pPr marL="0" marR="0" indent="0" algn="l" defTabSz="914400" rtl="0" eaLnBrk="1" fontAlgn="auto" latinLnBrk="0" hangingPunct="1">
              <a:lnSpc>
                <a:spcPct val="200000"/>
              </a:lnSpc>
              <a:spcBef>
                <a:spcPts val="0"/>
              </a:spcBef>
              <a:spcAft>
                <a:spcPts val="0"/>
              </a:spcAft>
              <a:buClrTx/>
              <a:buSzTx/>
              <a:buFontTx/>
              <a:buNone/>
              <a:tabLst/>
              <a:defRPr/>
            </a:pPr>
            <a:r>
              <a:rPr lang="pl-PL" b="0" baseline="0" dirty="0"/>
              <a:t>W najnowszej wersji przeglądarki Opera dostępny jest bezpłatny tryb VPN. Korzystanie z tego trybu zapewnia nam ogromną anonimowość w sieci. Wysyłanych i ściąganych przez nas danych nie może śledzić nawet nasz dostawca usług internetowych. Korzystając z tego trybu nie możemy jednak czuć się bezkarnie – w przypadku popełnienia przestępstwa internetowego, usługodawca VPN udostępni odpowiednim organom wszystkie niezbędne informacje.</a:t>
            </a:r>
            <a:endParaRPr lang="pl-PL" b="0" dirty="0"/>
          </a:p>
        </p:txBody>
      </p:sp>
    </p:spTree>
    <p:extLst>
      <p:ext uri="{BB962C8B-B14F-4D97-AF65-F5344CB8AC3E}">
        <p14:creationId xmlns:p14="http://schemas.microsoft.com/office/powerpoint/2010/main" val="1039780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pl-PL" b="0" dirty="0"/>
              <a:t>Pamiętajmy</a:t>
            </a:r>
            <a:r>
              <a:rPr lang="pl-PL" b="0" baseline="0" dirty="0"/>
              <a:t>, że całkowita anonimowość w Internecie jest niemożliwa. Przy każdym połączeniu z Internetem, czy to w celu przeglądania stron, sprawdzenia skrzynki pocztowej, dokonania wpisu na forum, czy jakiejkolwiek innej czynności, zostawiamy swój ślad. Pamiętajmy, że nasz dostawca usług internetowych przechowuje wszystkie informacje o naszej działalności i w przypadku popełnienia przestępstwa lub wykroczenia (np. obraźliwym wpisem na forum) będzie zmuszony ujawnić wszystkie te informacje organom ścigania. </a:t>
            </a:r>
          </a:p>
          <a:p>
            <a:pPr marL="0" marR="0" indent="0" algn="l" defTabSz="914400" rtl="0" eaLnBrk="1" fontAlgn="auto" latinLnBrk="0" hangingPunct="1">
              <a:lnSpc>
                <a:spcPct val="200000"/>
              </a:lnSpc>
              <a:spcBef>
                <a:spcPts val="0"/>
              </a:spcBef>
              <a:spcAft>
                <a:spcPts val="0"/>
              </a:spcAft>
              <a:buClrTx/>
              <a:buSzTx/>
              <a:buFontTx/>
              <a:buNone/>
              <a:tabLst/>
              <a:defRPr/>
            </a:pPr>
            <a:r>
              <a:rPr lang="pl-PL" b="0" baseline="0" dirty="0"/>
              <a:t>W najnowszej wersji przeglądarki Opera dostępny jest bezpłatny tryb VPN. Korzystanie z tego trybu zapewnia nam ogromną anonimowość w sieci. Wysyłanych i ściąganych przez nas danych nie może śledzić nawet nasz dostawca usług internetowych. Korzystając z tego trybu nie możemy jednak czuć się bezkarnie – w przypadku popełnienia przestępstwa internetowego, usługodawca VPN udostępni odpowiednim organom wszystkie niezbędne informacje.</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Bezpieczeństwo</a:t>
            </a:r>
            <a:r>
              <a:rPr lang="pl-PL" b="0" baseline="0" dirty="0"/>
              <a:t> naszych dzieci powinno stanowić dla nas priorytet. Należy nauczyć dziecko podstawowych zasad bezpieczeństwa, uczulić je na n</a:t>
            </a:r>
            <a:r>
              <a:rPr lang="pl-PL" sz="1200" b="0" i="0" kern="1200" dirty="0">
                <a:solidFill>
                  <a:schemeClr val="tx1"/>
                </a:solidFill>
                <a:effectLst/>
                <a:latin typeface="+mn-lt"/>
                <a:ea typeface="+mn-ea"/>
                <a:cs typeface="+mn-cs"/>
              </a:rPr>
              <a:t>iebezpieczeństwa związane z nawiązywaniem nowych znajomości w Internecie. Trzeba</a:t>
            </a:r>
            <a:r>
              <a:rPr lang="pl-PL" sz="1200" b="0" i="0" kern="1200" baseline="0" dirty="0">
                <a:solidFill>
                  <a:schemeClr val="tx1"/>
                </a:solidFill>
                <a:effectLst/>
                <a:latin typeface="+mn-lt"/>
                <a:ea typeface="+mn-ea"/>
                <a:cs typeface="+mn-cs"/>
              </a:rPr>
              <a:t> zaznaczyć, </a:t>
            </a:r>
            <a:r>
              <a:rPr lang="pl-PL" sz="1200" b="0" i="0" kern="1200" dirty="0">
                <a:solidFill>
                  <a:schemeClr val="tx1"/>
                </a:solidFill>
                <a:effectLst/>
                <a:latin typeface="+mn-lt"/>
                <a:ea typeface="+mn-ea"/>
                <a:cs typeface="+mn-cs"/>
              </a:rPr>
              <a:t>że nie wolno ufać osobom poznanym w Internecie, ani też wierzyć we wszystko, co o sobie mówią. Dzieci</a:t>
            </a:r>
            <a:r>
              <a:rPr lang="pl-PL" sz="1200" b="0" i="0" kern="1200" baseline="0" dirty="0">
                <a:solidFill>
                  <a:schemeClr val="tx1"/>
                </a:solidFill>
                <a:effectLst/>
                <a:latin typeface="+mn-lt"/>
                <a:ea typeface="+mn-ea"/>
                <a:cs typeface="+mn-cs"/>
              </a:rPr>
              <a:t> muszą wiedzieć, że z </a:t>
            </a:r>
            <a:r>
              <a:rPr lang="pl-PL" sz="1200" b="0" i="0" kern="1200" dirty="0">
                <a:solidFill>
                  <a:schemeClr val="tx1"/>
                </a:solidFill>
                <a:effectLst/>
                <a:latin typeface="+mn-lt"/>
                <a:ea typeface="+mn-ea"/>
                <a:cs typeface="+mn-cs"/>
              </a:rPr>
              <a:t>nieznajomymi</a:t>
            </a:r>
            <a:r>
              <a:rPr lang="pl-PL" sz="1200" b="0" i="0" kern="1200" baseline="0" dirty="0">
                <a:solidFill>
                  <a:schemeClr val="tx1"/>
                </a:solidFill>
                <a:effectLst/>
                <a:latin typeface="+mn-lt"/>
                <a:ea typeface="+mn-ea"/>
                <a:cs typeface="+mn-cs"/>
              </a:rPr>
              <a:t> poznanymi w Internecie </a:t>
            </a:r>
            <a:r>
              <a:rPr lang="pl-PL" sz="1200" b="0" i="0" kern="1200" dirty="0">
                <a:solidFill>
                  <a:schemeClr val="tx1"/>
                </a:solidFill>
                <a:effectLst/>
                <a:latin typeface="+mn-lt"/>
                <a:ea typeface="+mn-ea"/>
                <a:cs typeface="+mn-cs"/>
              </a:rPr>
              <a:t>mogą spotykać się tylko po uzyskanej zgodzie rodziców i zawsze w towarzystwie dorosłych </a:t>
            </a:r>
            <a:r>
              <a:rPr lang="pl-PL" sz="1200" b="0" i="0" kern="1200" baseline="0" dirty="0">
                <a:solidFill>
                  <a:schemeClr val="tx1"/>
                </a:solidFill>
                <a:effectLst/>
                <a:latin typeface="+mn-lt"/>
                <a:ea typeface="+mn-ea"/>
                <a:cs typeface="+mn-cs"/>
              </a:rPr>
              <a:t>członków swojej rodziny</a:t>
            </a:r>
            <a:r>
              <a:rPr lang="pl-PL" sz="1200" b="0" i="0" kern="1200" dirty="0">
                <a:solidFill>
                  <a:schemeClr val="tx1"/>
                </a:solidFill>
                <a:effectLst/>
                <a:latin typeface="+mn-lt"/>
                <a:ea typeface="+mn-ea"/>
                <a:cs typeface="+mn-cs"/>
              </a:rPr>
              <a:t>. </a:t>
            </a:r>
          </a:p>
          <a:p>
            <a:pPr>
              <a:lnSpc>
                <a:spcPct val="200000"/>
              </a:lnSpc>
            </a:pPr>
            <a:r>
              <a:rPr lang="pl-PL" sz="1200" b="0" i="0" kern="1200" dirty="0">
                <a:solidFill>
                  <a:schemeClr val="tx1"/>
                </a:solidFill>
                <a:effectLst/>
                <a:latin typeface="+mn-lt"/>
                <a:ea typeface="+mn-ea"/>
                <a:cs typeface="+mn-cs"/>
              </a:rPr>
              <a:t>Powinniśmy nauczyć dziecko krytycznego podejścia do informacji przeczytanych w sieci,</a:t>
            </a:r>
            <a:r>
              <a:rPr lang="pl-PL" sz="1200" b="0" i="0" kern="1200" baseline="0" dirty="0">
                <a:solidFill>
                  <a:schemeClr val="tx1"/>
                </a:solidFill>
                <a:effectLst/>
                <a:latin typeface="+mn-lt"/>
                <a:ea typeface="+mn-ea"/>
                <a:cs typeface="+mn-cs"/>
              </a:rPr>
              <a:t> dzieci powinny być świadome</a:t>
            </a:r>
            <a:r>
              <a:rPr lang="pl-PL" sz="1200" b="0" i="0" kern="1200" dirty="0">
                <a:solidFill>
                  <a:schemeClr val="tx1"/>
                </a:solidFill>
                <a:effectLst/>
                <a:latin typeface="+mn-lt"/>
                <a:ea typeface="+mn-ea"/>
                <a:cs typeface="+mn-cs"/>
              </a:rPr>
              <a:t>, że nie wszystkie znalezione w sieci informacje są wiarygodne</a:t>
            </a:r>
            <a:r>
              <a:rPr lang="pl-PL" sz="1200" b="0" i="0" kern="1200" baseline="0" dirty="0">
                <a:solidFill>
                  <a:schemeClr val="tx1"/>
                </a:solidFill>
                <a:effectLst/>
                <a:latin typeface="+mn-lt"/>
                <a:ea typeface="+mn-ea"/>
                <a:cs typeface="+mn-cs"/>
              </a:rPr>
              <a:t> i powinny być zweryfikowane w innych dostępnych źródłach. Pamiętajmy jednak, i uświadamiajmy to dzieciom, że Internet ma o wiele więcej pozytywnych stron niż negatywnych, pod warunkiem, że korzysta się z niego świadomie i bezpiecznie.</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200" b="0" i="0" kern="1200" dirty="0">
                <a:solidFill>
                  <a:schemeClr val="tx1"/>
                </a:solidFill>
                <a:effectLst/>
                <a:latin typeface="+mn-lt"/>
                <a:ea typeface="+mn-ea"/>
                <a:cs typeface="+mn-cs"/>
              </a:rPr>
              <a:t>Cytując</a:t>
            </a:r>
            <a:r>
              <a:rPr lang="pl-PL" sz="1200" b="0" i="0" kern="1200" baseline="0" dirty="0">
                <a:solidFill>
                  <a:schemeClr val="tx1"/>
                </a:solidFill>
                <a:effectLst/>
                <a:latin typeface="+mn-lt"/>
                <a:ea typeface="+mn-ea"/>
                <a:cs typeface="+mn-cs"/>
              </a:rPr>
              <a:t> informacje podane na stronie sieciaki.pl:</a:t>
            </a:r>
          </a:p>
          <a:p>
            <a:endParaRPr lang="pl-PL" sz="1200" b="0" i="0" kern="1200" baseline="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„Sieciaki.pl to projekt edukacyjny prowadzony od lutego 2005 r. przez Fundację Dajemy Dzieciom Siłę (dawniej Fundacja Dzieci Niczyje), w ramach programu „Dziecko w Sieci”. </a:t>
            </a:r>
          </a:p>
          <a:p>
            <a:r>
              <a:rPr lang="pl-PL" sz="1200" b="0" i="0" kern="1200" dirty="0">
                <a:solidFill>
                  <a:schemeClr val="tx1"/>
                </a:solidFill>
                <a:effectLst/>
                <a:latin typeface="+mn-lt"/>
                <a:ea typeface="+mn-ea"/>
                <a:cs typeface="+mn-cs"/>
              </a:rPr>
              <a:t>Podstawowym elementem projektu Sieciaki.pl jest edukacyjny serwis internetowy przeznaczony dla dzieci w wieku 9-11 lat, poświęcony tematyce bezpieczeństwa dzieci w Internecie. </a:t>
            </a:r>
          </a:p>
          <a:p>
            <a:r>
              <a:rPr lang="pl-PL" sz="1200" b="0" i="0" kern="1200" dirty="0">
                <a:solidFill>
                  <a:schemeClr val="tx1"/>
                </a:solidFill>
                <a:effectLst/>
                <a:latin typeface="+mn-lt"/>
                <a:ea typeface="+mn-ea"/>
                <a:cs typeface="+mn-cs"/>
              </a:rPr>
              <a:t>Projekt Sieciaki.pl ma na celu przede wszystkim:</a:t>
            </a:r>
          </a:p>
          <a:p>
            <a:pPr marL="171450" indent="-171450">
              <a:buFont typeface="Arial" panose="020B0604020202020204" pitchFamily="34" charset="0"/>
              <a:buChar char="•"/>
            </a:pPr>
            <a:r>
              <a:rPr lang="pl-PL" sz="1200" b="0" i="0" kern="1200" dirty="0">
                <a:solidFill>
                  <a:schemeClr val="tx1"/>
                </a:solidFill>
                <a:effectLst/>
                <a:latin typeface="+mn-lt"/>
                <a:ea typeface="+mn-ea"/>
                <a:cs typeface="+mn-cs"/>
              </a:rPr>
              <a:t>edukację dzieci w zakresie bezpieczeństwa w Internecie,</a:t>
            </a:r>
          </a:p>
          <a:p>
            <a:pPr marL="171450" indent="-171450">
              <a:buFont typeface="Arial" panose="020B0604020202020204" pitchFamily="34" charset="0"/>
              <a:buChar char="•"/>
            </a:pPr>
            <a:r>
              <a:rPr lang="pl-PL" sz="1200" b="0" i="0" kern="1200" dirty="0">
                <a:solidFill>
                  <a:schemeClr val="tx1"/>
                </a:solidFill>
                <a:effectLst/>
                <a:latin typeface="+mn-lt"/>
                <a:ea typeface="+mn-ea"/>
                <a:cs typeface="+mn-cs"/>
              </a:rPr>
              <a:t>promocję bezpiecznych zastosowań sieci,</a:t>
            </a:r>
          </a:p>
          <a:p>
            <a:pPr marL="171450" indent="-171450">
              <a:buFont typeface="Arial" panose="020B0604020202020204" pitchFamily="34" charset="0"/>
              <a:buChar char="•"/>
            </a:pPr>
            <a:r>
              <a:rPr lang="pl-PL" sz="1200" b="0" i="0" kern="1200" dirty="0">
                <a:solidFill>
                  <a:schemeClr val="tx1"/>
                </a:solidFill>
                <a:effectLst/>
                <a:latin typeface="+mn-lt"/>
                <a:ea typeface="+mn-ea"/>
                <a:cs typeface="+mn-cs"/>
              </a:rPr>
              <a:t>certyfikowanie oraz promocję bezpiecznych stron i serwisów internetowych.”</a:t>
            </a:r>
          </a:p>
          <a:p>
            <a:endParaRPr lang="pl-PL"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5689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lnSpc>
                <a:spcPct val="200000"/>
              </a:lnSpc>
            </a:pPr>
            <a:r>
              <a:rPr lang="pl-PL" b="0" dirty="0"/>
              <a:t>Poczta</a:t>
            </a:r>
            <a:r>
              <a:rPr lang="pl-PL" b="0" baseline="0" dirty="0"/>
              <a:t> elektroniczna (e-mail) jest kolejną usługą (oprócz poznanych już stron WWW), oferowaną w Internecie. Jako ciekawostkę można podać fakt, że poczta elektroniczna jest starsza niż Internet – pierwszy e-mail, czyli list elektroniczny, został wysłany w 1965 roku, choć miało to miejsce w obrębie tego samego komputera. Pierwszy e-mail między dwoma komputerami został wysłany w roku 1971. Pierwszy e-mail wysłany do Polski, został nadany ze szwajcarskiego CERN, a odebrany przez pracownika Instytutu Fizyki Jądrowej w Krakowie. Miało to miejsce w 1990 roku. Przez te wszystkie lata, komunikacja za pomocą poczty e-mail stała się niezwykle popularna. Obecnie szacuje się, że na świecie jest ponad dwa miliardy użytkowników poczty elektronicznej na świecie, a dziennie wysyłane jest ponad 270 miliardów wiadomości e-mail. S</a:t>
            </a:r>
            <a:r>
              <a:rPr lang="pl-PL" b="0" dirty="0"/>
              <a:t>zacuje</a:t>
            </a:r>
            <a:r>
              <a:rPr lang="pl-PL" b="0" baseline="0" dirty="0"/>
              <a:t> się, że wśród wspomnianych wcześniej 270 miliardach wiadomości e-mail, prawie połowę (49,7%) stanowi tzw. spam.</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pl-PL" b="0" baseline="0" dirty="0"/>
              <a:t>Spam, to niechciana i najczęściej niepotrzebna wiadomość e-mail, zawierająca przeważnie reklamy lub oferty handlowe. Obecne skrzynki pocztowe wyposażone są w tzw. filtry antyspamowe, dzięki czemu widzimy w swojej skrzynce odbiorczej stosunkowo niewiele niechcianych wiadomości. Nie jest jednak możliwe całkowite wyeliminowanie tego zjawiska. Należy uważać szczególnie na wiadomości spam, zawierające próbę oszustwa lub wyłudzenia. Popularne treści takich wiadomości, to:</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b="0" baseline="0" dirty="0"/>
              <a:t>spam na spadek – tzw. spam afrykański, gdzie otrzymujemy wiadomość o otrzymanym spadku, ale musimy pokryć koszty notarialne</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b="0" baseline="0" dirty="0"/>
              <a:t>spam na wygraną – kliknięcie linku, powoduje najczęściej pobranie złośliwego oprogramowania</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b="0" baseline="0" dirty="0"/>
              <a:t>spam na bank – bank prosi o potwierdzenie danych osobowych</a:t>
            </a:r>
          </a:p>
          <a:p>
            <a:pPr marL="171450" marR="0" indent="-171450" algn="l" defTabSz="914400" rtl="0" eaLnBrk="1" fontAlgn="auto" latinLnBrk="0" hangingPunct="1">
              <a:lnSpc>
                <a:spcPct val="200000"/>
              </a:lnSpc>
              <a:spcBef>
                <a:spcPts val="0"/>
              </a:spcBef>
              <a:spcAft>
                <a:spcPts val="0"/>
              </a:spcAft>
              <a:buClrTx/>
              <a:buSzTx/>
              <a:buFont typeface="Arial" pitchFamily="34" charset="0"/>
              <a:buChar char="•"/>
              <a:tabLst/>
              <a:defRPr/>
            </a:pPr>
            <a:r>
              <a:rPr lang="pl-PL" b="0" baseline="0" dirty="0"/>
              <a:t>spam na kuriera – dostajemy informację o nieodebranej paczce, która zostanie dostarczona ponownie, jeśli wypełnimy załączony dokument. Otwarcie dokumentu, najprawdopodobniej zakończy się zainfekowaniem komputera.</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pl-PL" dirty="0"/>
              <a:t>Strony WWW</a:t>
            </a:r>
            <a:r>
              <a:rPr lang="pl-PL" baseline="0" dirty="0"/>
              <a:t> są bardzo często utożsamiane z Internetem. Jest to błędne uogólnienie. Strony WWW stanowią tylko podzbiór usług oferowanych w Internecie. Pierwsze strony WWW zostały stworzone przez Anglika Sir Timothy </a:t>
            </a:r>
            <a:r>
              <a:rPr lang="pl-PL" baseline="0" dirty="0" err="1"/>
              <a:t>Berners</a:t>
            </a:r>
            <a:r>
              <a:rPr lang="pl-PL" baseline="0" dirty="0"/>
              <a:t>-Lee, pracownika </a:t>
            </a:r>
            <a:r>
              <a:rPr lang="pl-PL" dirty="0" err="1"/>
              <a:t>Europejskego</a:t>
            </a:r>
            <a:r>
              <a:rPr lang="pl-PL" dirty="0"/>
              <a:t> Ośrodka Badań Jądrowych </a:t>
            </a:r>
            <a:r>
              <a:rPr lang="pl-PL" baseline="0" dirty="0"/>
              <a:t>CERN, na początku lat 90 XX wieku. </a:t>
            </a:r>
          </a:p>
          <a:p>
            <a:pPr>
              <a:lnSpc>
                <a:spcPct val="200000"/>
              </a:lnSpc>
            </a:pPr>
            <a:r>
              <a:rPr lang="pl-PL" baseline="0" dirty="0"/>
              <a:t>Skrót WWW pochodzi od słów World </a:t>
            </a:r>
            <a:r>
              <a:rPr lang="pl-PL" baseline="0" dirty="0" err="1"/>
              <a:t>Wide</a:t>
            </a:r>
            <a:r>
              <a:rPr lang="pl-PL" baseline="0" dirty="0"/>
              <a:t> Web, czyli „sieć ogólnoświatowa” lub „sieć o zasięgu światowym”. Sieć WWW, podobnie jak cały Internet, nie jest niczyją własnością. Istnieje jednak organizacja, która opiekuje się siecią WWW, definiując dla niej standardy i publikując rekomendacje. Organizacja ta, nazywa się World </a:t>
            </a:r>
            <a:r>
              <a:rPr lang="pl-PL" baseline="0" dirty="0" err="1"/>
              <a:t>Wide</a:t>
            </a:r>
            <a:r>
              <a:rPr lang="pl-PL" baseline="0" dirty="0"/>
              <a:t> Web </a:t>
            </a:r>
            <a:r>
              <a:rPr lang="pl-PL" baseline="0" dirty="0" err="1"/>
              <a:t>Consortium</a:t>
            </a:r>
            <a:r>
              <a:rPr lang="pl-PL" baseline="0" dirty="0"/>
              <a:t> (W3C) i zrzesza prawie 500 organizacji i firm z całego świata.</a:t>
            </a:r>
            <a:endParaRPr lang="pl-PL" dirty="0"/>
          </a:p>
        </p:txBody>
      </p:sp>
    </p:spTree>
    <p:extLst>
      <p:ext uri="{BB962C8B-B14F-4D97-AF65-F5344CB8AC3E}">
        <p14:creationId xmlns:p14="http://schemas.microsoft.com/office/powerpoint/2010/main" val="3371225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200000"/>
              </a:lnSpc>
              <a:spcBef>
                <a:spcPts val="0"/>
              </a:spcBef>
              <a:spcAft>
                <a:spcPts val="0"/>
              </a:spcAft>
              <a:buClrTx/>
              <a:buSzTx/>
              <a:buFontTx/>
              <a:buNone/>
              <a:tabLst/>
              <a:defRPr/>
            </a:pPr>
            <a:r>
              <a:rPr lang="pl-PL" b="0" dirty="0"/>
              <a:t>Inną</a:t>
            </a:r>
            <a:r>
              <a:rPr lang="pl-PL" b="0" baseline="0" dirty="0"/>
              <a:t> popularną platformą, oferującą bardzo podobne funkcjonalności do Gmail jest Hotmail. Hotmail jest produktem firmy Microsoft. Po założeniu konta na Hotmail, użytkownik dostaje dostęp do poczty, kalendarza, kontaktów oraz webowej wersji pakietu Office. Może również korzystać z komunikatora Skype oraz dostaje pewną ilość miejsca na dysku w chmurze (Onedrive).</a:t>
            </a:r>
            <a:endParaRPr lang="pl-PL" b="0" dirty="0"/>
          </a:p>
        </p:txBody>
      </p:sp>
    </p:spTree>
    <p:extLst>
      <p:ext uri="{BB962C8B-B14F-4D97-AF65-F5344CB8AC3E}">
        <p14:creationId xmlns:p14="http://schemas.microsoft.com/office/powerpoint/2010/main" val="4234890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baseline="0" dirty="0"/>
              <a:t>Komunikatory internetowe to już trzecia usługa oferowana przez Internet, którą poznajemy. </a:t>
            </a:r>
            <a:r>
              <a:rPr lang="pl-PL" b="0" dirty="0"/>
              <a:t>Historia</a:t>
            </a:r>
            <a:r>
              <a:rPr lang="pl-PL" b="0" baseline="0" dirty="0"/>
              <a:t> komunikatorów internetowych sięga lat 70. Pierwsze komunikatory były prymitywne i działały w taki sposób, że każda literka, którą wciskał jeden rozmówca była od razu wysyłana do drugiego, co przypominało rozmowę telefoniczną. Obecnie tekst jest wysyłany dopiero po wciśnięciu przycisku </a:t>
            </a:r>
            <a:r>
              <a:rPr lang="pl-PL" b="0" baseline="0" dirty="0" err="1"/>
              <a:t>Enter</a:t>
            </a:r>
            <a:r>
              <a:rPr lang="pl-PL" b="0" baseline="0" dirty="0"/>
              <a:t>.</a:t>
            </a:r>
          </a:p>
          <a:p>
            <a:pPr>
              <a:lnSpc>
                <a:spcPct val="200000"/>
              </a:lnSpc>
            </a:pPr>
            <a:r>
              <a:rPr lang="pl-PL" b="0" baseline="0" dirty="0"/>
              <a:t>Współczesne komunikatory mają potężne możliwości; oprócz standardowej rozmowy tekstowej oferują możliwość rozmowy wideo, przesłania wiadomości wideo, rozmów telekonferencyjnych i wideokonferencyjnych. Pozwalają również na wysyłanie plików, udostępnianie ekranu i wiele innych funkcji. Komunikator </a:t>
            </a:r>
            <a:r>
              <a:rPr lang="pl-PL" b="0" baseline="0" dirty="0" err="1"/>
              <a:t>Skype</a:t>
            </a:r>
            <a:r>
              <a:rPr lang="pl-PL" b="0" baseline="0" dirty="0"/>
              <a:t> pozwala dzwonić na numery stacjonarne prawie na całym świecie, choć wiąże się to z opłatą (jest ona jednak bardzo mała w porównaniu z ceną standardowego połączenia telefonicznego).</a:t>
            </a:r>
          </a:p>
          <a:p>
            <a:pPr>
              <a:lnSpc>
                <a:spcPct val="200000"/>
              </a:lnSpc>
            </a:pP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sz="1200" b="0" i="0" kern="1200" dirty="0">
                <a:solidFill>
                  <a:schemeClr val="tx1"/>
                </a:solidFill>
                <a:effectLst/>
                <a:latin typeface="+mn-lt"/>
                <a:ea typeface="+mn-ea"/>
                <a:cs typeface="+mn-cs"/>
              </a:rPr>
              <a:t>Czasy polskiego</a:t>
            </a:r>
            <a:r>
              <a:rPr lang="pl-PL" sz="1200" b="0" i="0" kern="1200" baseline="0" dirty="0">
                <a:solidFill>
                  <a:schemeClr val="tx1"/>
                </a:solidFill>
                <a:effectLst/>
                <a:latin typeface="+mn-lt"/>
                <a:ea typeface="+mn-ea"/>
                <a:cs typeface="+mn-cs"/>
              </a:rPr>
              <a:t> komunikatora Gadu-Gadu</a:t>
            </a:r>
            <a:r>
              <a:rPr lang="pl-PL" sz="1200" b="0" i="0" kern="1200" dirty="0">
                <a:solidFill>
                  <a:schemeClr val="tx1"/>
                </a:solidFill>
                <a:effectLst/>
                <a:latin typeface="+mn-lt"/>
                <a:ea typeface="+mn-ea"/>
                <a:cs typeface="+mn-cs"/>
              </a:rPr>
              <a:t> minęły bezpowrotnie. Dziś liczą się komunikatory o globalnym zasięgu, dostępne nie tylko na komputerach,</a:t>
            </a:r>
            <a:r>
              <a:rPr lang="pl-PL" sz="1200" b="0" i="0" kern="1200" baseline="0" dirty="0">
                <a:solidFill>
                  <a:schemeClr val="tx1"/>
                </a:solidFill>
                <a:effectLst/>
                <a:latin typeface="+mn-lt"/>
                <a:ea typeface="+mn-ea"/>
                <a:cs typeface="+mn-cs"/>
              </a:rPr>
              <a:t> ale przede wszystkim</a:t>
            </a:r>
            <a:r>
              <a:rPr lang="pl-PL" sz="1200" b="0" i="0" kern="1200" dirty="0">
                <a:solidFill>
                  <a:schemeClr val="tx1"/>
                </a:solidFill>
                <a:effectLst/>
                <a:latin typeface="+mn-lt"/>
                <a:ea typeface="+mn-ea"/>
                <a:cs typeface="+mn-cs"/>
              </a:rPr>
              <a:t> na telefonach, tabletach i innych urządzeniach mobilnych. Umożliwiają</a:t>
            </a:r>
            <a:r>
              <a:rPr lang="pl-PL" sz="1200" b="0" i="0" kern="1200" baseline="0" dirty="0">
                <a:solidFill>
                  <a:schemeClr val="tx1"/>
                </a:solidFill>
                <a:effectLst/>
                <a:latin typeface="+mn-lt"/>
                <a:ea typeface="+mn-ea"/>
                <a:cs typeface="+mn-cs"/>
              </a:rPr>
              <a:t> one </a:t>
            </a:r>
            <a:r>
              <a:rPr lang="pl-PL" sz="1200" b="0" i="0" kern="1200" dirty="0">
                <a:solidFill>
                  <a:schemeClr val="tx1"/>
                </a:solidFill>
                <a:effectLst/>
                <a:latin typeface="+mn-lt"/>
                <a:ea typeface="+mn-ea"/>
                <a:cs typeface="+mn-cs"/>
              </a:rPr>
              <a:t>nie tylko wysyłanie wiadomości tekstowych i obrazków, ale także innych multimediów, takich jak wiadomości głosowe, klipy wideo, emotikonki, a nawet informacje o aktualnej lokalizacji GPS.</a:t>
            </a:r>
            <a:r>
              <a:rPr lang="pl-PL" sz="1200" b="0" i="0" kern="1200" baseline="0" dirty="0">
                <a:solidFill>
                  <a:schemeClr val="tx1"/>
                </a:solidFill>
                <a:effectLst/>
                <a:latin typeface="+mn-lt"/>
                <a:ea typeface="+mn-ea"/>
                <a:cs typeface="+mn-cs"/>
              </a:rPr>
              <a:t> Większość z nich pozwala również na </a:t>
            </a:r>
            <a:r>
              <a:rPr lang="pl-PL" sz="1200" b="0" i="0" kern="1200" dirty="0">
                <a:solidFill>
                  <a:schemeClr val="tx1"/>
                </a:solidFill>
                <a:effectLst/>
                <a:latin typeface="+mn-lt"/>
                <a:ea typeface="+mn-ea"/>
                <a:cs typeface="+mn-cs"/>
              </a:rPr>
              <a:t>rozmowy głosowe, a nawet rozmowy wideo, które wielu użytkownikom, szczególnie tym młodszym, zastąpiły zupełnie połączenia telefoniczne.</a:t>
            </a:r>
            <a:endParaRPr lang="pl-PL" b="0" dirty="0"/>
          </a:p>
          <a:p>
            <a:pPr>
              <a:lnSpc>
                <a:spcPct val="200000"/>
              </a:lnSpc>
            </a:pPr>
            <a:r>
              <a:rPr lang="pl-PL" b="0" dirty="0"/>
              <a:t>W rozmowach za pomocą komunikatorów</a:t>
            </a:r>
            <a:r>
              <a:rPr lang="pl-PL" b="0" baseline="0" dirty="0"/>
              <a:t> bardzo często korzysta się z tzw. emotikon. Mogą to być specjalne emotikony graficzne, ale można spotkać często emotikony tekstowe. Warto poznać najważniejsze, takie jak </a:t>
            </a:r>
            <a:r>
              <a:rPr lang="pl-PL" b="0" baseline="0" dirty="0">
                <a:sym typeface="Wingdings" pitchFamily="2" charset="2"/>
              </a:rPr>
              <a:t>:-) uśmiech, ;-) uśmiech z przymrużeniem oka, :-( smutek, :P pokazanie języka, :D szeroki uśmiech, :* pocałunek, :O zdziwienie, :-| brak emocji, :-/ niezdecydowanie.</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Bardzo dobrym sposobem</a:t>
            </a:r>
            <a:r>
              <a:rPr lang="pl-PL" b="0" baseline="0" dirty="0"/>
              <a:t> na tworzenie silnego hasła jest użycie fragmentu ulubionej piosenki, powiedzenia albo cytatu z filmu. Pozwala to łatwo stworzyć długie i silne hasło, bez obawy, że je zapomnimy. Hasło można oczywiście wzbogacić o znaki specjalne i symbole, aby uczynić je jeszcze silniejszym. Np. ze zdania „Agent James Bond 007 jest moim ulubionym szpiegiem” możemy utworzyć hasło: AJB007jmus. Jest to dość silne hasło, na którego złamanie potrzeba byłoby 9,5 roku. Innym sposobem tworzenia silnego hasła jest celowe przekręcanie liter, np. zamiast Jan Kowalski, </a:t>
            </a:r>
            <a:r>
              <a:rPr lang="pl-PL" b="0" baseline="0" dirty="0" err="1"/>
              <a:t>J@nCow@lskyyyy</a:t>
            </a:r>
            <a:r>
              <a:rPr lang="pl-PL" b="0" baseline="0" dirty="0"/>
              <a:t>. Na złamanie tego hasła trzeba ponad </a:t>
            </a:r>
            <a:r>
              <a:rPr lang="pl-PL" sz="1200" b="0" i="0" kern="1200" dirty="0">
                <a:solidFill>
                  <a:schemeClr val="tx1"/>
                </a:solidFill>
                <a:effectLst/>
                <a:latin typeface="+mn-lt"/>
                <a:ea typeface="+mn-ea"/>
                <a:cs typeface="+mn-cs"/>
              </a:rPr>
              <a:t>9861554213</a:t>
            </a:r>
            <a:r>
              <a:rPr lang="pl-PL" sz="1200" b="0" i="0" kern="1200" baseline="0" dirty="0">
                <a:solidFill>
                  <a:schemeClr val="tx1"/>
                </a:solidFill>
                <a:effectLst/>
                <a:latin typeface="+mn-lt"/>
                <a:ea typeface="+mn-ea"/>
                <a:cs typeface="+mn-cs"/>
              </a:rPr>
              <a:t> lat. Oczywiście nie jest dobrą praktyką opieranie hasła na swoim imieniu i nazwisku, ale może to być np. nazwisko sąsiada z poprzedniego miejsca zamieszkania.</a:t>
            </a:r>
            <a:endParaRPr lang="pl-PL" b="0" baseline="0" dirty="0"/>
          </a:p>
          <a:p>
            <a:pPr>
              <a:lnSpc>
                <a:spcPct val="200000"/>
              </a:lnSpc>
            </a:pP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Najłatwiejszą</a:t>
            </a:r>
            <a:r>
              <a:rPr lang="pl-PL" b="0" baseline="0" dirty="0"/>
              <a:t> metodą pozyskania czyjegoś hasła jest tzw. atak zza ramienia. Ta dosyć śmieszna nazwa doskonale opisuje metodę, którą posługuje się atakujący. Nawet jeśli nie uda mu się podglądnąć, jak wpisujemy całe hasło, może zobaczyć na przykład 2 pierwsze litery i jedną ostatnią. W przypadku hasła AJB007jmus, jego siła gwałtownie spada i brakujące symbole dają się złamać w ciągu 20 minut. </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2708520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1471398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b="1" dirty="0"/>
          </a:p>
        </p:txBody>
      </p:sp>
    </p:spTree>
    <p:extLst>
      <p:ext uri="{BB962C8B-B14F-4D97-AF65-F5344CB8AC3E}">
        <p14:creationId xmlns:p14="http://schemas.microsoft.com/office/powerpoint/2010/main" val="2083970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Tree>
    <p:extLst>
      <p:ext uri="{BB962C8B-B14F-4D97-AF65-F5344CB8AC3E}">
        <p14:creationId xmlns:p14="http://schemas.microsoft.com/office/powerpoint/2010/main" val="8501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Pierwsza przeglądarka internetowa</a:t>
            </a:r>
            <a:r>
              <a:rPr lang="pl-PL" b="0" baseline="0" dirty="0"/>
              <a:t> została opracowana przez wspomnianego wcześniej Tima </a:t>
            </a:r>
            <a:r>
              <a:rPr lang="pl-PL" b="0" baseline="0" dirty="0" err="1"/>
              <a:t>Bernersa</a:t>
            </a:r>
            <a:r>
              <a:rPr lang="pl-PL" b="0" baseline="0" dirty="0"/>
              <a:t>-Lee, twórcę WWW, w 1990 roku. Jej możliwości były bardzo skromne. Obecne przeglądarki, to bardzo zaawansowane i rozbudowane programy komputerowe, mające możliwości odtwarzania filmów, muzyki, gier, itp. </a:t>
            </a:r>
          </a:p>
          <a:p>
            <a:pPr>
              <a:lnSpc>
                <a:spcPct val="200000"/>
              </a:lnSpc>
            </a:pPr>
            <a:r>
              <a:rPr lang="pl-PL" b="0" baseline="0" dirty="0"/>
              <a:t>Obecnie dostępne są dziesiątki różnych przeglądarek, z których niemalże wszystkie udostępniane są bezpłatnie. Najpopularniejsze przeglądarki (stan na grudzień 2017), to: </a:t>
            </a:r>
            <a:r>
              <a:rPr lang="pl-PL" dirty="0"/>
              <a:t>Google Chrome (</a:t>
            </a:r>
            <a:r>
              <a:rPr lang="pl-PL" sz="1200" b="0" i="0" kern="1200" dirty="0">
                <a:solidFill>
                  <a:schemeClr val="tx1"/>
                </a:solidFill>
                <a:effectLst/>
                <a:latin typeface="+mn-lt"/>
                <a:ea typeface="+mn-ea"/>
                <a:cs typeface="+mn-cs"/>
              </a:rPr>
              <a:t>58.90 %</a:t>
            </a:r>
            <a:r>
              <a:rPr lang="pl-PL" dirty="0"/>
              <a:t>), Firefox (</a:t>
            </a:r>
            <a:r>
              <a:rPr lang="pl-PL" sz="1200" b="0" i="0" kern="1200" dirty="0">
                <a:solidFill>
                  <a:schemeClr val="tx1"/>
                </a:solidFill>
                <a:effectLst/>
                <a:latin typeface="+mn-lt"/>
                <a:ea typeface="+mn-ea"/>
                <a:cs typeface="+mn-cs"/>
              </a:rPr>
              <a:t>13.29 </a:t>
            </a:r>
            <a:r>
              <a:rPr lang="pl-PL" dirty="0"/>
              <a:t>%), Internet Explorer (</a:t>
            </a:r>
            <a:r>
              <a:rPr lang="pl-PL" sz="1200" b="0" i="0" kern="1200" dirty="0">
                <a:solidFill>
                  <a:schemeClr val="tx1"/>
                </a:solidFill>
                <a:effectLst/>
                <a:latin typeface="+mn-lt"/>
                <a:ea typeface="+mn-ea"/>
                <a:cs typeface="+mn-cs"/>
              </a:rPr>
              <a:t>13.00 </a:t>
            </a:r>
            <a:r>
              <a:rPr lang="pl-PL" dirty="0"/>
              <a:t>%), Microsoft Edge (</a:t>
            </a:r>
            <a:r>
              <a:rPr lang="pl-PL" sz="1200" b="0" i="0" kern="1200" dirty="0">
                <a:solidFill>
                  <a:schemeClr val="tx1"/>
                </a:solidFill>
                <a:effectLst/>
                <a:latin typeface="+mn-lt"/>
                <a:ea typeface="+mn-ea"/>
                <a:cs typeface="+mn-cs"/>
              </a:rPr>
              <a:t>3.78 %), </a:t>
            </a:r>
            <a:r>
              <a:rPr lang="pl-PL" dirty="0"/>
              <a:t>Safari (</a:t>
            </a:r>
            <a:r>
              <a:rPr lang="pl-PL" sz="1200" b="0" i="0" kern="1200" dirty="0">
                <a:solidFill>
                  <a:schemeClr val="tx1"/>
                </a:solidFill>
                <a:effectLst/>
                <a:latin typeface="+mn-lt"/>
                <a:ea typeface="+mn-ea"/>
                <a:cs typeface="+mn-cs"/>
              </a:rPr>
              <a:t>3.42 </a:t>
            </a:r>
            <a:r>
              <a:rPr lang="pl-PL" dirty="0"/>
              <a:t>%).</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Internet</a:t>
            </a:r>
            <a:r>
              <a:rPr lang="pl-PL" b="0" baseline="0" dirty="0"/>
              <a:t> Explorer jest przeglądarką wbudowaną i oferowaną bezpłatnie przez system operacyjny Windows. Ciekawostką jest fakt, że przeglądarki w swojej historii stoczyły dwie wojny o dominację w Internecie. Pierwsza wojna przeglądarek miała miejsce w 1997 roku i odbyła się pomiędzy Internet Explorerem a zapomnianym już nieco Netscape </a:t>
            </a:r>
            <a:r>
              <a:rPr lang="pl-PL" b="0" baseline="0" dirty="0" err="1"/>
              <a:t>Navigatorem</a:t>
            </a:r>
            <a:r>
              <a:rPr lang="pl-PL" b="0" baseline="0" dirty="0"/>
              <a:t>. Druga wojna wybuchła w roku 2002 i trwa do dnia dzisiejszego. Jest to wojna pomiędzy wszystkimi liczącymi się na rynku przeglądarkami, takimi jak Chrome, Firefox, Internet Explorer, Opera czy Safari. Wojna przeglądarek, z punktu widzenia ich użytkowników, ma swoje dobre strony. Przeglądarki cały czas ewoluują, oferując coraz większą funkcjonalność, ergonomię i szybkość.</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Możliwości współczesnych przeglądarek internetowych obejmują</a:t>
            </a:r>
            <a:r>
              <a:rPr lang="pl-PL" b="0" baseline="0" dirty="0"/>
              <a:t> przede wszystkim przeglądanie stron internetowych, pobieranie plików, obsługę wtyczek (tzw. pluginów), możliwość dostosowania wyglądu do własnych upodobań (przez zastosowanie tzw. skórek). Dodatkowo, praktycznie wszystkie współczesne ważniejsze przeglądarki obsługują przeglądanie na kartach, filtrowanie reklam, sprawdzanie błędów ortograficznych, zapamiętywanie haseł, blokowanie niechcianych wyskakujących okienek, tryb prywatny, pocztę elektroniczną. </a:t>
            </a:r>
          </a:p>
          <a:p>
            <a:pPr>
              <a:lnSpc>
                <a:spcPct val="200000"/>
              </a:lnSpc>
            </a:pPr>
            <a:r>
              <a:rPr lang="pl-PL" b="0" baseline="0" dirty="0"/>
              <a:t>Do przeglądarek można również instalować dodatki, np. słowniki, zegarki, informacje o pogodzie, notatniki, czytniki książek, gry, itp. Istnieją tysiące dodatków oferowanych do przeglądarki Google Chrome czy Mozilla Firefox.</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Każdy komputer</a:t>
            </a:r>
            <a:r>
              <a:rPr lang="pl-PL" b="0" baseline="0" dirty="0"/>
              <a:t> i urządzenie w Internecie posiada własny, unikalny w skali świata adres, zwany adresem IP (czyt. aj-pi). Przykładowy adres IP, to </a:t>
            </a:r>
            <a:r>
              <a:rPr lang="pl-PL" sz="1200" b="0" i="0" kern="1200" dirty="0">
                <a:solidFill>
                  <a:schemeClr val="tx1"/>
                </a:solidFill>
                <a:effectLst/>
                <a:latin typeface="+mn-lt"/>
                <a:ea typeface="+mn-ea"/>
                <a:cs typeface="+mn-cs"/>
              </a:rPr>
              <a:t>1</a:t>
            </a:r>
            <a:r>
              <a:rPr lang="pl-PL" dirty="0"/>
              <a:t>93.</a:t>
            </a:r>
            <a:r>
              <a:rPr lang="pl-PL" sz="1200" b="0" i="0" kern="1200" dirty="0">
                <a:solidFill>
                  <a:schemeClr val="tx1"/>
                </a:solidFill>
                <a:effectLst/>
                <a:latin typeface="+mn-lt"/>
                <a:ea typeface="+mn-ea"/>
                <a:cs typeface="+mn-cs"/>
              </a:rPr>
              <a:t>1</a:t>
            </a:r>
            <a:r>
              <a:rPr lang="pl-PL" dirty="0"/>
              <a:t>9</a:t>
            </a:r>
            <a:r>
              <a:rPr lang="pl-PL" sz="1200" b="0" i="0" kern="1200" dirty="0">
                <a:solidFill>
                  <a:schemeClr val="tx1"/>
                </a:solidFill>
                <a:effectLst/>
                <a:latin typeface="+mn-lt"/>
                <a:ea typeface="+mn-ea"/>
                <a:cs typeface="+mn-cs"/>
              </a:rPr>
              <a:t>.1</a:t>
            </a:r>
            <a:r>
              <a:rPr lang="pl-PL" dirty="0"/>
              <a:t>6</a:t>
            </a:r>
            <a:r>
              <a:rPr lang="pl-PL" sz="1200" b="0" i="0" kern="1200" dirty="0">
                <a:solidFill>
                  <a:schemeClr val="tx1"/>
                </a:solidFill>
                <a:effectLst/>
                <a:latin typeface="+mn-lt"/>
                <a:ea typeface="+mn-ea"/>
                <a:cs typeface="+mn-cs"/>
              </a:rPr>
              <a:t>5</a:t>
            </a:r>
            <a:r>
              <a:rPr lang="pl-PL" dirty="0"/>
              <a:t>.16.</a:t>
            </a:r>
            <a:r>
              <a:rPr lang="pl-PL" baseline="0" dirty="0"/>
              <a:t> Są to cztery liczby z zakresu 0-255, oddzielone kropkami. Adres IP komputera udostępniającego stronę internetową www.wp.pl, to 212.77.100.101. Taki adres można wpisać w pasku adresu w przeglądarce internetowej i strona otworzy się tak samo, jak po wypisaniu adresu www.wp.pl. Oczywiście posługiwanie się adresami IP i zapamiętywanie ich byłoby dla człowieka bardzo uciążliwe. W związku z tym opracowano tzw. system DNS. Aby korzystać z Internetu nie trzeba rozumieć tego systemu, warto jednak pamiętać, że wpisany w przeglądarce adres strony internetowej, np. www.wp.pl musi zostać przetłumaczony na zrozumiały dla komputera adres IP.</a:t>
            </a:r>
            <a:endParaRPr lang="pl-PL" b="0" dirty="0"/>
          </a:p>
        </p:txBody>
      </p:sp>
    </p:spTree>
    <p:extLst>
      <p:ext uri="{BB962C8B-B14F-4D97-AF65-F5344CB8AC3E}">
        <p14:creationId xmlns:p14="http://schemas.microsoft.com/office/powerpoint/2010/main" val="208397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sz="1200" kern="1200" dirty="0">
                <a:solidFill>
                  <a:schemeClr val="tx1"/>
                </a:solidFill>
                <a:effectLst/>
                <a:latin typeface="+mn-lt"/>
                <a:ea typeface="+mn-ea"/>
                <a:cs typeface="+mn-cs"/>
              </a:rPr>
              <a:t>Bardzo ważnym pojęciem, z którym można się spotkać korzystając z Internetu, jest domena internetowa. Praktycznie każdy adres internetowy zawiera w sobie nazwę jakiejś domeny. Np. w adresie </a:t>
            </a:r>
            <a:r>
              <a:rPr lang="pl-PL" sz="1200" u="sng" kern="1200" dirty="0">
                <a:solidFill>
                  <a:schemeClr val="tx1"/>
                </a:solidFill>
                <a:effectLst/>
                <a:latin typeface="+mn-lt"/>
                <a:ea typeface="+mn-ea"/>
                <a:cs typeface="+mn-cs"/>
                <a:hlinkClick r:id="rId3"/>
              </a:rPr>
              <a:t>https://wsiz.rzeszow.pl/</a:t>
            </a:r>
            <a:r>
              <a:rPr lang="pl-PL" sz="1200" kern="1200" dirty="0">
                <a:solidFill>
                  <a:schemeClr val="tx1"/>
                </a:solidFill>
                <a:effectLst/>
                <a:latin typeface="+mn-lt"/>
                <a:ea typeface="+mn-ea"/>
                <a:cs typeface="+mn-cs"/>
              </a:rPr>
              <a:t>, można wyróżnić dwa człony. Pierwszy człon https:// oznacza protokół internetowy, zaś drugi wsiz.rzeszow.pl oznacza właśnie domenę internetową. Zwykle nazwa domeny składa się z kilku części oddzielonych kropkami. Na pewno każdy, kto korzystał z Internetu choć kilka razy, zauważył, że domeny w adresach kończą się najczęściej członem .com, .org, .net lub członem charakterystycznym dla danego kraju, np.: .</a:t>
            </a:r>
            <a:r>
              <a:rPr lang="pl-PL" sz="1200" kern="1200" dirty="0" err="1">
                <a:solidFill>
                  <a:schemeClr val="tx1"/>
                </a:solidFill>
                <a:effectLst/>
                <a:latin typeface="+mn-lt"/>
                <a:ea typeface="+mn-ea"/>
                <a:cs typeface="+mn-cs"/>
              </a:rPr>
              <a:t>pl</a:t>
            </a:r>
            <a:r>
              <a:rPr lang="pl-PL" sz="1200" kern="1200" dirty="0">
                <a:solidFill>
                  <a:schemeClr val="tx1"/>
                </a:solidFill>
                <a:effectLst/>
                <a:latin typeface="+mn-lt"/>
                <a:ea typeface="+mn-ea"/>
                <a:cs typeface="+mn-cs"/>
              </a:rPr>
              <a:t>, .</a:t>
            </a:r>
            <a:r>
              <a:rPr lang="pl-PL" sz="1200" kern="1200" dirty="0" err="1">
                <a:solidFill>
                  <a:schemeClr val="tx1"/>
                </a:solidFill>
                <a:effectLst/>
                <a:latin typeface="+mn-lt"/>
                <a:ea typeface="+mn-ea"/>
                <a:cs typeface="+mn-cs"/>
              </a:rPr>
              <a:t>ua</a:t>
            </a:r>
            <a:r>
              <a:rPr lang="pl-PL" sz="1200" kern="1200" dirty="0">
                <a:solidFill>
                  <a:schemeClr val="tx1"/>
                </a:solidFill>
                <a:effectLst/>
                <a:latin typeface="+mn-lt"/>
                <a:ea typeface="+mn-ea"/>
                <a:cs typeface="+mn-cs"/>
              </a:rPr>
              <a:t>, .de, itd. Ta ostatnia część domeny internetowej nazywa się domeną najwyższego poziomu. W adresie https://wsiz.rzeszow.pl jest to .</a:t>
            </a:r>
            <a:r>
              <a:rPr lang="pl-PL" sz="1200" kern="1200" dirty="0" err="1">
                <a:solidFill>
                  <a:schemeClr val="tx1"/>
                </a:solidFill>
                <a:effectLst/>
                <a:latin typeface="+mn-lt"/>
                <a:ea typeface="+mn-ea"/>
                <a:cs typeface="+mn-cs"/>
              </a:rPr>
              <a:t>pl</a:t>
            </a:r>
            <a:r>
              <a:rPr lang="pl-PL" sz="1200" kern="1200" dirty="0">
                <a:solidFill>
                  <a:schemeClr val="tx1"/>
                </a:solidFill>
                <a:effectLst/>
                <a:latin typeface="+mn-lt"/>
                <a:ea typeface="+mn-ea"/>
                <a:cs typeface="+mn-cs"/>
              </a:rPr>
              <a:t>, co oznacza, że domena jest polska. W niej została zarejestrowana domena rzeszow.pl, zaś w niej jeszcze jedna wsiz.rzeszow.pl. System nazw domenowych ma budowę hierarchiczną: w jednej domenie może zostać zarejestrowanych wiele domen, a w nich kolejne domeny.</a:t>
            </a:r>
            <a:endParaRPr lang="pl-PL" b="0" dirty="0"/>
          </a:p>
        </p:txBody>
      </p:sp>
    </p:spTree>
    <p:extLst>
      <p:ext uri="{BB962C8B-B14F-4D97-AF65-F5344CB8AC3E}">
        <p14:creationId xmlns:p14="http://schemas.microsoft.com/office/powerpoint/2010/main" val="86035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200000"/>
              </a:lnSpc>
            </a:pPr>
            <a:r>
              <a:rPr lang="pl-PL" b="0" dirty="0"/>
              <a:t>Współczesne przeglądarki różnią się między sobą szczegółami</a:t>
            </a:r>
            <a:r>
              <a:rPr lang="pl-PL" b="0" baseline="0" dirty="0"/>
              <a:t> obsługi. Nie należy się tym jednak zrażać. Warto zapoznać się z różnymi przeglądarkami (przynajmniej z 2-3 najpopularniejszymi) i wybrać sobie taką, która odpowiada naszym preferencjom. </a:t>
            </a:r>
          </a:p>
          <a:p>
            <a:pPr>
              <a:lnSpc>
                <a:spcPct val="200000"/>
              </a:lnSpc>
            </a:pPr>
            <a:r>
              <a:rPr lang="pl-PL" b="0" baseline="0" dirty="0"/>
              <a:t>Niezależnie od upodobania, warto zapoznać się z przeglądarką Internet Explorer – należy pamiętać, że jest to przeglądarka dostępna zawsze na każdym komputerze z systemem Windows. Jeśli korzystamy z komputera udostępnionego np. w kawiarence internetowej, w urzędzie, na poczcie lub innym miejscu publicznym, możemy nie spotkać na nim naszej ulubionej przeglądarki, zawsze jednak będzie dostępny Internet Explorer. </a:t>
            </a:r>
          </a:p>
          <a:p>
            <a:pPr>
              <a:lnSpc>
                <a:spcPct val="200000"/>
              </a:lnSpc>
            </a:pPr>
            <a:r>
              <a:rPr lang="pl-PL" b="0" baseline="0" dirty="0"/>
              <a:t>W systemie Windows 10 pojawił się następca Internet Explorera – nowa przeglądarka od firmy Microsoft, znana pod nazwą Edge (a dokładniej Microsoft Edge). Dla osób przyzwyczajonych do Internet Explorera, korzystanie z przeglądarki Edge nie będzie stanowiło żadnego problemu.</a:t>
            </a:r>
            <a:endParaRPr lang="pl-PL" b="0" dirty="0"/>
          </a:p>
        </p:txBody>
      </p:sp>
    </p:spTree>
    <p:extLst>
      <p:ext uri="{BB962C8B-B14F-4D97-AF65-F5344CB8AC3E}">
        <p14:creationId xmlns:p14="http://schemas.microsoft.com/office/powerpoint/2010/main" val="208397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1371600"/>
            <a:ext cx="9144000" cy="1927225"/>
          </a:xfrm>
          <a:solidFill>
            <a:schemeClr val="tx2">
              <a:lumMod val="60000"/>
              <a:lumOff val="40000"/>
            </a:schemeClr>
          </a:solidFill>
        </p:spPr>
        <p:style>
          <a:lnRef idx="0">
            <a:schemeClr val="accent5"/>
          </a:lnRef>
          <a:fillRef idx="3">
            <a:schemeClr val="accent5"/>
          </a:fillRef>
          <a:effectRef idx="3">
            <a:schemeClr val="accent5"/>
          </a:effectRef>
          <a:fontRef idx="none"/>
        </p:style>
        <p:txBody>
          <a:bodyPr anchor="b">
            <a:noAutofit/>
          </a:bodyPr>
          <a:lstStyle>
            <a:lvl1pPr algn="ctr">
              <a:defRPr sz="5400" cap="all" baseline="0">
                <a:solidFill>
                  <a:schemeClr val="bg1"/>
                </a:solidFill>
              </a:defRPr>
            </a:lvl1pPr>
          </a:lstStyle>
          <a:p>
            <a:r>
              <a:rPr lang="pl-PL" dirty="0"/>
              <a:t>Podstawy obsługi komputera</a:t>
            </a:r>
            <a:endParaRPr lang="en-US" dirty="0"/>
          </a:p>
        </p:txBody>
      </p:sp>
      <p:sp>
        <p:nvSpPr>
          <p:cNvPr id="10" name="Subtitle 2"/>
          <p:cNvSpPr>
            <a:spLocks noGrp="1"/>
          </p:cNvSpPr>
          <p:nvPr>
            <p:ph type="subTitle" idx="1" hasCustomPrompt="1"/>
          </p:nvPr>
        </p:nvSpPr>
        <p:spPr>
          <a:xfrm>
            <a:off x="1353171" y="3501008"/>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Podręcznik dla seniorów</a:t>
            </a:r>
            <a:endParaRPr lang="en-US" dirty="0"/>
          </a:p>
        </p:txBody>
      </p:sp>
      <p:cxnSp>
        <p:nvCxnSpPr>
          <p:cNvPr id="11" name="Straight Connector 7"/>
          <p:cNvCxnSpPr/>
          <p:nvPr userDrawn="1"/>
        </p:nvCxnSpPr>
        <p:spPr>
          <a:xfrm>
            <a:off x="0" y="3398520"/>
            <a:ext cx="9147912" cy="158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Prostokąt 14"/>
          <p:cNvSpPr/>
          <p:nvPr userDrawn="1"/>
        </p:nvSpPr>
        <p:spPr>
          <a:xfrm>
            <a:off x="0" y="5589240"/>
            <a:ext cx="9144000" cy="1268760"/>
          </a:xfrm>
          <a:prstGeom prst="rect">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pl-PL"/>
          </a:p>
        </p:txBody>
      </p:sp>
      <p:grpSp>
        <p:nvGrpSpPr>
          <p:cNvPr id="16" name="Grupa 15"/>
          <p:cNvGrpSpPr/>
          <p:nvPr userDrawn="1"/>
        </p:nvGrpSpPr>
        <p:grpSpPr>
          <a:xfrm>
            <a:off x="6333767" y="5114378"/>
            <a:ext cx="2692179" cy="1081073"/>
            <a:chOff x="6333767" y="5114378"/>
            <a:chExt cx="2692179" cy="1081073"/>
          </a:xfrm>
        </p:grpSpPr>
        <p:sp>
          <p:nvSpPr>
            <p:cNvPr id="17" name="Łuk blokowy 16"/>
            <p:cNvSpPr/>
            <p:nvPr userDrawn="1"/>
          </p:nvSpPr>
          <p:spPr>
            <a:xfrm rot="20645388">
              <a:off x="7065892" y="5114378"/>
              <a:ext cx="1960054" cy="771555"/>
            </a:xfrm>
            <a:prstGeom prst="blockArc">
              <a:avLst>
                <a:gd name="adj1" fmla="val 13030408"/>
                <a:gd name="adj2" fmla="val 3591594"/>
                <a:gd name="adj3" fmla="val 11375"/>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3175">
                  <a:solidFill>
                    <a:schemeClr val="tx1"/>
                  </a:solidFill>
                </a:ln>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ndParaRPr>
            </a:p>
          </p:txBody>
        </p:sp>
        <p:sp>
          <p:nvSpPr>
            <p:cNvPr id="18" name="Łuk blokowy 17"/>
            <p:cNvSpPr/>
            <p:nvPr userDrawn="1"/>
          </p:nvSpPr>
          <p:spPr>
            <a:xfrm rot="21437451">
              <a:off x="6333767" y="5406504"/>
              <a:ext cx="1916497" cy="788947"/>
            </a:xfrm>
            <a:prstGeom prst="blockArc">
              <a:avLst>
                <a:gd name="adj1" fmla="val 15367477"/>
                <a:gd name="adj2" fmla="val 3439210"/>
                <a:gd name="adj3" fmla="val 590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3175">
                  <a:solidFill>
                    <a:schemeClr val="tx1"/>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endParaRPr>
            </a:p>
          </p:txBody>
        </p:sp>
        <p:sp>
          <p:nvSpPr>
            <p:cNvPr id="19" name="Łuk blokowy 18"/>
            <p:cNvSpPr/>
            <p:nvPr userDrawn="1"/>
          </p:nvSpPr>
          <p:spPr>
            <a:xfrm rot="12450464">
              <a:off x="6772668" y="5254025"/>
              <a:ext cx="1481328" cy="556220"/>
            </a:xfrm>
            <a:prstGeom prst="blockArc">
              <a:avLst>
                <a:gd name="adj1" fmla="val 15305545"/>
                <a:gd name="adj2" fmla="val 2589577"/>
                <a:gd name="adj3" fmla="val 9716"/>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path path="circle">
                <a:fillToRect r="100000" b="100000"/>
              </a:path>
              <a:tileRect l="-100000" t="-100000"/>
            </a:gra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l-PL">
                <a:ln w="57150">
                  <a:solidFill>
                    <a:schemeClr val="tx1"/>
                  </a:solidFill>
                </a:ln>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endParaRPr>
            </a:p>
          </p:txBody>
        </p:sp>
      </p:grpSp>
      <p:sp>
        <p:nvSpPr>
          <p:cNvPr id="12" name="Prostokąt 11"/>
          <p:cNvSpPr/>
          <p:nvPr userDrawn="1"/>
        </p:nvSpPr>
        <p:spPr>
          <a:xfrm>
            <a:off x="2074987" y="617267"/>
            <a:ext cx="5004896" cy="707886"/>
          </a:xfrm>
          <a:prstGeom prst="rect">
            <a:avLst/>
          </a:prstGeom>
          <a:noFill/>
        </p:spPr>
        <p:txBody>
          <a:bodyPr wrap="none" lIns="91440" tIns="45720" rIns="91440" bIns="45720">
            <a:spAutoFit/>
          </a:bodyPr>
          <a:lstStyle/>
          <a:p>
            <a:pPr algn="ctr"/>
            <a:r>
              <a:rPr lang="pl-PL"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Programista z klasą</a:t>
            </a:r>
          </a:p>
        </p:txBody>
      </p:sp>
      <p:pic>
        <p:nvPicPr>
          <p:cNvPr id="13" name="Obraz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4568" y="93225"/>
            <a:ext cx="4568838" cy="524042"/>
          </a:xfrm>
          <a:prstGeom prst="rect">
            <a:avLst/>
          </a:prstGeom>
          <a:noFill/>
        </p:spPr>
      </p:pic>
      <p:sp>
        <p:nvSpPr>
          <p:cNvPr id="20" name="pole tekstowe 19"/>
          <p:cNvSpPr txBox="1"/>
          <p:nvPr userDrawn="1"/>
        </p:nvSpPr>
        <p:spPr>
          <a:xfrm>
            <a:off x="179510" y="6263189"/>
            <a:ext cx="8914645" cy="461665"/>
          </a:xfrm>
          <a:prstGeom prst="rect">
            <a:avLst/>
          </a:prstGeom>
          <a:noFill/>
        </p:spPr>
        <p:txBody>
          <a:bodyPr wrap="square" rtlCol="0">
            <a:spAutoFit/>
          </a:bodyPr>
          <a:lstStyle/>
          <a:p>
            <a:pPr algn="ctr"/>
            <a:r>
              <a:rPr lang="pl-PL" sz="800" kern="1200" dirty="0">
                <a:solidFill>
                  <a:schemeClr val="tx1"/>
                </a:solidFill>
                <a:effectLst/>
                <a:latin typeface="+mn-lt"/>
                <a:ea typeface="+mn-ea"/>
                <a:cs typeface="+mn-cs"/>
              </a:rPr>
              <a:t>Projekt współfinasowany ze środków Europejskiego Funduszu Rozwoju Regionalnego,</a:t>
            </a:r>
          </a:p>
          <a:p>
            <a:pPr algn="ctr"/>
            <a:r>
              <a:rPr lang="pl-PL" sz="800" kern="1200" dirty="0">
                <a:solidFill>
                  <a:schemeClr val="tx1"/>
                </a:solidFill>
                <a:effectLst/>
                <a:latin typeface="+mn-lt"/>
                <a:ea typeface="+mn-ea"/>
                <a:cs typeface="+mn-cs"/>
              </a:rPr>
              <a:t> Programu Operacyjnego Polska Cyfrowa, w ramach Osi priorytetowej III Cyfrowe kompetencje społeczeństwa, </a:t>
            </a:r>
          </a:p>
          <a:p>
            <a:pPr algn="ctr"/>
            <a:r>
              <a:rPr lang="pl-PL" sz="800" kern="1200" dirty="0">
                <a:solidFill>
                  <a:schemeClr val="tx1"/>
                </a:solidFill>
                <a:effectLst/>
                <a:latin typeface="+mn-lt"/>
                <a:ea typeface="+mn-ea"/>
                <a:cs typeface="+mn-cs"/>
              </a:rPr>
              <a:t>Działanie 3.2 Innowacyjne rozwiązania na rzecz aktywizacji cyfrowej</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a:t>
            </a:r>
            <a:r>
              <a:rPr lang="pl-PL" dirty="0"/>
              <a:t>, aby dodać obraz</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l-PL"/>
              <a:t>Kliknij, aby edytować styl</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Tytuł 6"/>
          <p:cNvSpPr>
            <a:spLocks noGrp="1"/>
          </p:cNvSpPr>
          <p:nvPr>
            <p:ph type="title"/>
          </p:nvPr>
        </p:nvSpPr>
        <p:spPr>
          <a:xfrm>
            <a:off x="0" y="374938"/>
            <a:ext cx="9144000" cy="648000"/>
          </a:xfrm>
          <a:solidFill>
            <a:schemeClr val="tx2">
              <a:lumMod val="60000"/>
              <a:lumOff val="40000"/>
            </a:schemeClr>
          </a:solidFill>
        </p:spPr>
        <p:style>
          <a:lnRef idx="0">
            <a:schemeClr val="accent5"/>
          </a:lnRef>
          <a:fillRef idx="3">
            <a:schemeClr val="accent5"/>
          </a:fillRef>
          <a:effectRef idx="3">
            <a:schemeClr val="accent5"/>
          </a:effectRef>
          <a:fontRef idx="none"/>
        </p:style>
        <p:txBody>
          <a:bodyPr>
            <a:noAutofit/>
          </a:bodyPr>
          <a:lstStyle>
            <a:lvl1pPr algn="ctr">
              <a:defRPr sz="2400">
                <a:solidFill>
                  <a:schemeClr val="bg1"/>
                </a:solidFill>
                <a:latin typeface="+mn-lt"/>
              </a:defRPr>
            </a:lvl1pPr>
          </a:lstStyle>
          <a:p>
            <a:r>
              <a:rPr lang="pl-PL" dirty="0"/>
              <a:t>Kliknij, aby edytować styl</a:t>
            </a:r>
          </a:p>
        </p:txBody>
      </p:sp>
      <p:sp>
        <p:nvSpPr>
          <p:cNvPr id="2" name="Prostokąt 1">
            <a:extLst>
              <a:ext uri="{FF2B5EF4-FFF2-40B4-BE49-F238E27FC236}">
                <a16:creationId xmlns:a16="http://schemas.microsoft.com/office/drawing/2014/main" id="{AF468807-5EC5-407D-97A6-DA56EA08122D}"/>
              </a:ext>
            </a:extLst>
          </p:cNvPr>
          <p:cNvSpPr/>
          <p:nvPr userDrawn="1"/>
        </p:nvSpPr>
        <p:spPr>
          <a:xfrm>
            <a:off x="412304" y="56547"/>
            <a:ext cx="5023792" cy="276999"/>
          </a:xfrm>
          <a:prstGeom prst="rect">
            <a:avLst/>
          </a:prstGeom>
        </p:spPr>
        <p:txBody>
          <a:bodyPr wrap="square">
            <a:spAutoFit/>
          </a:bodyPr>
          <a:lstStyle/>
          <a:p>
            <a:r>
              <a:rPr lang="pl-PL" sz="1200" b="0" i="1" dirty="0">
                <a:solidFill>
                  <a:schemeClr val="tx1">
                    <a:lumMod val="50000"/>
                    <a:lumOff val="50000"/>
                  </a:schemeClr>
                </a:solidFill>
                <a:effectLst/>
                <a:latin typeface="tahoma" panose="020B0604030504040204" pitchFamily="34" charset="0"/>
              </a:rPr>
              <a:t>Programista</a:t>
            </a:r>
            <a:r>
              <a:rPr lang="pl-PL" sz="1200" b="0" i="1" baseline="0" dirty="0">
                <a:solidFill>
                  <a:schemeClr val="tx1">
                    <a:lumMod val="50000"/>
                    <a:lumOff val="50000"/>
                  </a:schemeClr>
                </a:solidFill>
                <a:effectLst/>
                <a:latin typeface="tahoma" panose="020B0604030504040204" pitchFamily="34" charset="0"/>
              </a:rPr>
              <a:t> z klasą – szkolenia dla nauczycieli</a:t>
            </a:r>
            <a:endParaRPr lang="pl-PL" sz="1200" dirty="0">
              <a:solidFill>
                <a:schemeClr val="tx1">
                  <a:lumMod val="50000"/>
                  <a:lumOff val="50000"/>
                </a:schemeClr>
              </a:solidFill>
            </a:endParaRPr>
          </a:p>
        </p:txBody>
      </p:sp>
      <p:pic>
        <p:nvPicPr>
          <p:cNvPr id="1028" name="Picture 4" descr="address book, contacts icon">
            <a:extLst>
              <a:ext uri="{FF2B5EF4-FFF2-40B4-BE49-F238E27FC236}">
                <a16:creationId xmlns:a16="http://schemas.microsoft.com/office/drawing/2014/main" id="{4F759BC7-5DF8-425C-9CDD-768943DC4A0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42647"/>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userDrawn="1"/>
        </p:nvSpPr>
        <p:spPr>
          <a:xfrm>
            <a:off x="107504" y="6285598"/>
            <a:ext cx="8914645" cy="461665"/>
          </a:xfrm>
          <a:prstGeom prst="rect">
            <a:avLst/>
          </a:prstGeom>
          <a:noFill/>
        </p:spPr>
        <p:txBody>
          <a:bodyPr wrap="square" rtlCol="0">
            <a:spAutoFit/>
          </a:bodyPr>
          <a:lstStyle/>
          <a:p>
            <a:pPr algn="ctr"/>
            <a:r>
              <a:rPr lang="pl-PL" sz="800" kern="1200" dirty="0">
                <a:solidFill>
                  <a:schemeClr val="tx1"/>
                </a:solidFill>
                <a:effectLst/>
                <a:latin typeface="+mn-lt"/>
                <a:ea typeface="+mn-ea"/>
                <a:cs typeface="+mn-cs"/>
              </a:rPr>
              <a:t>Projekt współfinasowany ze środków Europejskiego Funduszu Rozwoju Regionalnego,</a:t>
            </a:r>
          </a:p>
          <a:p>
            <a:pPr algn="ctr"/>
            <a:r>
              <a:rPr lang="pl-PL" sz="800" kern="1200" dirty="0">
                <a:solidFill>
                  <a:schemeClr val="tx1"/>
                </a:solidFill>
                <a:effectLst/>
                <a:latin typeface="+mn-lt"/>
                <a:ea typeface="+mn-ea"/>
                <a:cs typeface="+mn-cs"/>
              </a:rPr>
              <a:t> Programu Operacyjnego Polska Cyfrowa, w ramach Osi priorytetowej III Cyfrowe kompetencje społeczeństwa, </a:t>
            </a:r>
          </a:p>
          <a:p>
            <a:pPr algn="ctr"/>
            <a:r>
              <a:rPr lang="pl-PL" sz="800" kern="1200" dirty="0">
                <a:solidFill>
                  <a:schemeClr val="tx1"/>
                </a:solidFill>
                <a:effectLst/>
                <a:latin typeface="+mn-lt"/>
                <a:ea typeface="+mn-ea"/>
                <a:cs typeface="+mn-cs"/>
              </a:rPr>
              <a:t>Działanie 3.2 Innowacyjne rozwiązania na rzecz aktywizacji cyfrowej</a:t>
            </a:r>
          </a:p>
        </p:txBody>
      </p:sp>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37880" y="26994"/>
            <a:ext cx="2645867" cy="3034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0" y="533400"/>
            <a:ext cx="9144000" cy="519336"/>
          </a:xfrm>
        </p:spPr>
        <p:txBody>
          <a:bodyPr/>
          <a:lstStyle/>
          <a:p>
            <a:r>
              <a:rPr lang="pl-PL" dirty="0"/>
              <a:t>Kliknij, aby edytować styl</a:t>
            </a:r>
          </a:p>
        </p:txBody>
      </p:sp>
      <p:sp>
        <p:nvSpPr>
          <p:cNvPr id="3" name="Symbol zastępczy daty 2"/>
          <p:cNvSpPr>
            <a:spLocks noGrp="1"/>
          </p:cNvSpPr>
          <p:nvPr>
            <p:ph type="dt" sz="half" idx="10"/>
          </p:nvPr>
        </p:nvSpPr>
        <p:spPr/>
        <p:txBody>
          <a:bodyPr/>
          <a:lstStyle/>
          <a:p>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97D8F5E8-33C8-455E-AD3D-49F55CC9B916}" type="slidenum">
              <a:rPr lang="pl-PL" smtClean="0"/>
              <a:t>‹#›</a:t>
            </a:fld>
            <a:endParaRPr lang="pl-PL" dirty="0"/>
          </a:p>
        </p:txBody>
      </p:sp>
    </p:spTree>
    <p:extLst>
      <p:ext uri="{BB962C8B-B14F-4D97-AF65-F5344CB8AC3E}">
        <p14:creationId xmlns:p14="http://schemas.microsoft.com/office/powerpoint/2010/main" val="79009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l-PL"/>
              <a:t>Kliknij, aby edytować styl</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97D8F5E8-33C8-455E-AD3D-49F55CC9B916}" type="slidenum">
              <a:rPr lang="pl-PL" smtClean="0"/>
              <a:t>‹#›</a:t>
            </a:fld>
            <a:endParaRPr lang="pl-PL"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97D8F5E8-33C8-455E-AD3D-49F55CC9B916}" type="slidenum">
              <a:rPr lang="pl-PL" smtClean="0"/>
              <a:t>‹#›</a:t>
            </a:fld>
            <a:endParaRPr lang="pl-PL"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97D8F5E8-33C8-455E-AD3D-49F55CC9B916}" type="slidenum">
              <a:rPr lang="pl-PL" smtClean="0"/>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97D8F5E8-33C8-455E-AD3D-49F55CC9B916}" type="slidenum">
              <a:rPr lang="pl-PL" smtClean="0"/>
              <a:t>‹#›</a:t>
            </a:fld>
            <a:endParaRPr lang="pl-PL"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pl-PL"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pl-PL"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7D8F5E8-33C8-455E-AD3D-49F55CC9B916}" type="slidenum">
              <a:rPr lang="pl-PL" smtClean="0"/>
              <a:t>‹#›</a:t>
            </a:fld>
            <a:endParaRPr lang="pl-PL"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p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dobre-ksiazki.com.p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obre-ksi&#261;&#380;ki.p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youtube.p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685800" y="3505200"/>
            <a:ext cx="7846640" cy="1752600"/>
          </a:xfrm>
        </p:spPr>
        <p:txBody>
          <a:bodyPr/>
          <a:lstStyle/>
          <a:p>
            <a:pPr algn="ctr"/>
            <a:r>
              <a:rPr lang="pl-PL" dirty="0"/>
              <a:t>Materiały dydaktyczne cz. I – przygotowanie do prowadzenia zajęć, omówienie kluczowych pojęć z dziedziny kompetencji informatycznych.  </a:t>
            </a:r>
            <a:endParaRPr lang="pl-PL" dirty="0">
              <a:solidFill>
                <a:schemeClr val="tx1"/>
              </a:solidFill>
            </a:endParaRPr>
          </a:p>
        </p:txBody>
      </p:sp>
      <p:sp>
        <p:nvSpPr>
          <p:cNvPr id="4" name="Tytuł 3"/>
          <p:cNvSpPr>
            <a:spLocks noGrp="1"/>
          </p:cNvSpPr>
          <p:nvPr>
            <p:ph type="ctrTitle"/>
          </p:nvPr>
        </p:nvSpPr>
        <p:spPr>
          <a:xfrm>
            <a:off x="-1166" y="1412776"/>
            <a:ext cx="9144000" cy="1927225"/>
          </a:xfrm>
        </p:spPr>
        <p:txBody>
          <a:bodyPr/>
          <a:lstStyle/>
          <a:p>
            <a:r>
              <a:rPr lang="pl-PL" sz="4800" dirty="0"/>
              <a:t>Wprowadzenie do zagadnień projektowych</a:t>
            </a:r>
          </a:p>
        </p:txBody>
      </p:sp>
    </p:spTree>
    <p:extLst>
      <p:ext uri="{BB962C8B-B14F-4D97-AF65-F5344CB8AC3E}">
        <p14:creationId xmlns:p14="http://schemas.microsoft.com/office/powerpoint/2010/main" val="327656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971600" y="1340768"/>
            <a:ext cx="6984776" cy="4608512"/>
          </a:xfrm>
          <a:prstGeom prst="rect">
            <a:avLst/>
          </a:prstGeom>
          <a:noFill/>
        </p:spPr>
        <p:txBody>
          <a:bodyPr wrap="square" rtlCol="0">
            <a:spAutoFit/>
          </a:bodyPr>
          <a:lstStyle/>
          <a:p>
            <a:pPr algn="just">
              <a:lnSpc>
                <a:spcPct val="150000"/>
              </a:lnSpc>
            </a:pPr>
            <a:r>
              <a:rPr lang="pl-PL" sz="1600" b="1" dirty="0"/>
              <a:t>Adres URL</a:t>
            </a:r>
            <a:r>
              <a:rPr lang="pl-PL" sz="1600" dirty="0"/>
              <a:t> – to unikatowy adres pliku w Internecie. Oznacza to, że adresy URL lokalizują zasoby, takie jak strony sieci Web, obrazy czy pliki dźwiękowe. URL składa się z części określającej rodzaj zasobu/usługi, dwukropka i części zależnej od rodzaju zasobu.</a:t>
            </a:r>
          </a:p>
          <a:p>
            <a:pPr algn="just">
              <a:lnSpc>
                <a:spcPct val="150000"/>
              </a:lnSpc>
            </a:pPr>
            <a:r>
              <a:rPr lang="pl-PL" sz="1600" dirty="0"/>
              <a:t>Części określające rodzaj usług to:</a:t>
            </a:r>
          </a:p>
          <a:p>
            <a:pPr algn="just">
              <a:lnSpc>
                <a:spcPct val="150000"/>
              </a:lnSpc>
            </a:pPr>
            <a:r>
              <a:rPr lang="pl-PL" sz="1600" b="1" dirty="0"/>
              <a:t>http:</a:t>
            </a:r>
            <a:r>
              <a:rPr lang="pl-PL" sz="1600" dirty="0"/>
              <a:t> służy do oglądania stron internetowych i odbierania plików.</a:t>
            </a:r>
          </a:p>
          <a:p>
            <a:pPr algn="just">
              <a:lnSpc>
                <a:spcPct val="150000"/>
              </a:lnSpc>
            </a:pPr>
            <a:r>
              <a:rPr lang="pl-PL" sz="1600" b="1" dirty="0"/>
              <a:t>ftp:</a:t>
            </a:r>
            <a:r>
              <a:rPr lang="pl-PL" sz="1600" dirty="0"/>
              <a:t> to protokół służący do przesyłania plików. </a:t>
            </a:r>
          </a:p>
          <a:p>
            <a:pPr algn="just">
              <a:lnSpc>
                <a:spcPct val="150000"/>
              </a:lnSpc>
            </a:pPr>
            <a:r>
              <a:rPr lang="pl-PL" sz="1600" b="1" dirty="0"/>
              <a:t>file:</a:t>
            </a:r>
            <a:r>
              <a:rPr lang="pl-PL" sz="1600" dirty="0"/>
              <a:t> służy do przeglądania plików i katalogów na komputerze. </a:t>
            </a:r>
          </a:p>
          <a:p>
            <a:pPr algn="just">
              <a:lnSpc>
                <a:spcPct val="150000"/>
              </a:lnSpc>
            </a:pPr>
            <a:r>
              <a:rPr lang="pl-PL" sz="1600" dirty="0"/>
              <a:t>W dostępnych obecnie przeglądarkach nie ma konieczności wpisywania całego adresu URL. Jeśli w pole adresu wpiszemy adres </a:t>
            </a:r>
            <a:r>
              <a:rPr lang="pl-PL" sz="1600" i="1" dirty="0"/>
              <a:t>google.pl</a:t>
            </a:r>
            <a:r>
              <a:rPr lang="pl-PL" sz="1600" dirty="0"/>
              <a:t> to przeglądarka internetowa automatycznie zamieni ten adres na </a:t>
            </a:r>
            <a:r>
              <a:rPr lang="pl-PL" sz="1600" i="1" u="sng" dirty="0">
                <a:hlinkClick r:id="rId3"/>
              </a:rPr>
              <a:t>http://www.google.pl/</a:t>
            </a:r>
            <a:r>
              <a:rPr lang="pl-PL" sz="1600" dirty="0"/>
              <a:t> lub </a:t>
            </a:r>
            <a:r>
              <a:rPr lang="pl-PL" sz="1600" i="1" u="sng" dirty="0">
                <a:hlinkClick r:id="rId3"/>
              </a:rPr>
              <a:t>http://google.pl/</a:t>
            </a:r>
            <a:r>
              <a:rPr lang="pl-PL" sz="1600" dirty="0"/>
              <a:t>.</a:t>
            </a:r>
          </a:p>
        </p:txBody>
      </p:sp>
      <p:sp>
        <p:nvSpPr>
          <p:cNvPr id="4" name="Tytuł 3"/>
          <p:cNvSpPr>
            <a:spLocks noGrp="1"/>
          </p:cNvSpPr>
          <p:nvPr>
            <p:ph type="title"/>
          </p:nvPr>
        </p:nvSpPr>
        <p:spPr/>
        <p:txBody>
          <a:bodyPr/>
          <a:lstStyle/>
          <a:p>
            <a:r>
              <a:rPr lang="pl-PL" dirty="0"/>
              <a:t>Korzystanie z przeglądarki internetowej</a:t>
            </a:r>
          </a:p>
        </p:txBody>
      </p:sp>
      <p:sp>
        <p:nvSpPr>
          <p:cNvPr id="5" name="pole tekstowe 4"/>
          <p:cNvSpPr txBox="1"/>
          <p:nvPr/>
        </p:nvSpPr>
        <p:spPr>
          <a:xfrm>
            <a:off x="5364088" y="5764614"/>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1.2</a:t>
            </a:r>
          </a:p>
        </p:txBody>
      </p:sp>
    </p:spTree>
    <p:extLst>
      <p:ext uri="{BB962C8B-B14F-4D97-AF65-F5344CB8AC3E}">
        <p14:creationId xmlns:p14="http://schemas.microsoft.com/office/powerpoint/2010/main" val="24702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Korzystanie z przeglądarki internetowej</a:t>
            </a:r>
          </a:p>
        </p:txBody>
      </p:sp>
      <p:graphicFrame>
        <p:nvGraphicFramePr>
          <p:cNvPr id="2" name="Diagram 1">
            <a:extLst>
              <a:ext uri="{FF2B5EF4-FFF2-40B4-BE49-F238E27FC236}">
                <a16:creationId xmlns:a16="http://schemas.microsoft.com/office/drawing/2014/main" id="{D0BB3DC3-E71A-4A9C-8F78-6D2105C9936C}"/>
              </a:ext>
            </a:extLst>
          </p:cNvPr>
          <p:cNvGraphicFramePr/>
          <p:nvPr>
            <p:extLst>
              <p:ext uri="{D42A27DB-BD31-4B8C-83A1-F6EECF244321}">
                <p14:modId xmlns:p14="http://schemas.microsoft.com/office/powerpoint/2010/main" val="347316183"/>
              </p:ext>
            </p:extLst>
          </p:nvPr>
        </p:nvGraphicFramePr>
        <p:xfrm>
          <a:off x="1524000" y="217906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ole tekstowe 2">
            <a:extLst>
              <a:ext uri="{FF2B5EF4-FFF2-40B4-BE49-F238E27FC236}">
                <a16:creationId xmlns:a16="http://schemas.microsoft.com/office/drawing/2014/main" id="{DC8CC3E6-E2BB-4358-A9B9-9A82EAF7A1BE}"/>
              </a:ext>
            </a:extLst>
          </p:cNvPr>
          <p:cNvSpPr txBox="1"/>
          <p:nvPr/>
        </p:nvSpPr>
        <p:spPr>
          <a:xfrm>
            <a:off x="971600" y="1395996"/>
            <a:ext cx="7200800" cy="785343"/>
          </a:xfrm>
          <a:prstGeom prst="rect">
            <a:avLst/>
          </a:prstGeom>
          <a:noFill/>
        </p:spPr>
        <p:txBody>
          <a:bodyPr wrap="square" rtlCol="0">
            <a:spAutoFit/>
          </a:bodyPr>
          <a:lstStyle/>
          <a:p>
            <a:pPr>
              <a:lnSpc>
                <a:spcPct val="150000"/>
              </a:lnSpc>
            </a:pPr>
            <a:r>
              <a:rPr lang="pl-PL" sz="1600" b="1" dirty="0"/>
              <a:t>Domena internetowa </a:t>
            </a:r>
            <a:r>
              <a:rPr lang="pl-PL" sz="1600" dirty="0"/>
              <a:t>– jest podstawowym identyfikatorem stosowanym w adresowaniu zasobów w Internecie. </a:t>
            </a:r>
          </a:p>
        </p:txBody>
      </p:sp>
    </p:spTree>
    <p:extLst>
      <p:ext uri="{BB962C8B-B14F-4D97-AF65-F5344CB8AC3E}">
        <p14:creationId xmlns:p14="http://schemas.microsoft.com/office/powerpoint/2010/main" val="3706445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151620" y="1190022"/>
            <a:ext cx="6840760" cy="5262979"/>
          </a:xfrm>
          <a:prstGeom prst="rect">
            <a:avLst/>
          </a:prstGeom>
          <a:noFill/>
        </p:spPr>
        <p:txBody>
          <a:bodyPr wrap="square" rtlCol="0">
            <a:spAutoFit/>
          </a:bodyPr>
          <a:lstStyle/>
          <a:p>
            <a:pPr>
              <a:lnSpc>
                <a:spcPct val="150000"/>
              </a:lnSpc>
            </a:pPr>
            <a:r>
              <a:rPr lang="pl-PL" sz="1600" i="1" dirty="0">
                <a:solidFill>
                  <a:srgbClr val="C00000"/>
                </a:solidFill>
              </a:rPr>
              <a:t>Zapamiętaj:</a:t>
            </a:r>
            <a:endParaRPr lang="pl-PL" sz="1600" dirty="0">
              <a:solidFill>
                <a:srgbClr val="C00000"/>
              </a:solidFill>
            </a:endParaRPr>
          </a:p>
          <a:p>
            <a:pPr marL="285750" lvl="0" indent="-285750">
              <a:lnSpc>
                <a:spcPct val="150000"/>
              </a:lnSpc>
              <a:buFont typeface="Arial" pitchFamily="34" charset="0"/>
              <a:buChar char="•"/>
            </a:pPr>
            <a:r>
              <a:rPr lang="pl-PL" sz="1200" i="1" dirty="0"/>
              <a:t>Wpisując adres w pasku adresu </a:t>
            </a:r>
            <a:r>
              <a:rPr lang="pl-PL" sz="1200" i="1" dirty="0">
                <a:solidFill>
                  <a:srgbClr val="C00000"/>
                </a:solidFill>
              </a:rPr>
              <a:t>nie używamy polskich znaków, a wielkość liter nie ma znaczenia</a:t>
            </a:r>
            <a:r>
              <a:rPr lang="pl-PL" sz="1200" i="1" dirty="0"/>
              <a:t>. Przeglądarka jednakowo odczyta adres </a:t>
            </a:r>
            <a:r>
              <a:rPr lang="pl-PL" sz="1200" b="1" u="sng" dirty="0">
                <a:hlinkClick r:id="rId3"/>
              </a:rPr>
              <a:t>www.dobre-ksiazki.com.pl</a:t>
            </a:r>
            <a:r>
              <a:rPr lang="pl-PL" sz="1200" b="1" dirty="0"/>
              <a:t> </a:t>
            </a:r>
            <a:r>
              <a:rPr lang="pl-PL" sz="1200" dirty="0"/>
              <a:t>i</a:t>
            </a:r>
            <a:r>
              <a:rPr lang="pl-PL" sz="1200" b="1" dirty="0"/>
              <a:t> </a:t>
            </a:r>
            <a:r>
              <a:rPr lang="pl-PL" sz="1200" b="1" u="sng" dirty="0">
                <a:hlinkClick r:id="rId3"/>
              </a:rPr>
              <a:t>www.DOBre-kSiAzki.com.pl</a:t>
            </a:r>
            <a:r>
              <a:rPr lang="pl-PL" sz="1200" b="1" dirty="0"/>
              <a:t>, </a:t>
            </a:r>
            <a:r>
              <a:rPr lang="pl-PL" sz="1200" dirty="0"/>
              <a:t>ale nie odczyta adresu</a:t>
            </a:r>
            <a:r>
              <a:rPr lang="pl-PL" sz="1200" b="1" dirty="0"/>
              <a:t> </a:t>
            </a:r>
            <a:r>
              <a:rPr lang="pl-PL" sz="1200" b="1" u="sng" dirty="0">
                <a:hlinkClick r:id="rId4"/>
              </a:rPr>
              <a:t>www.dobre-książki.pl</a:t>
            </a:r>
            <a:r>
              <a:rPr lang="pl-PL" sz="1200" b="1" dirty="0"/>
              <a:t> </a:t>
            </a:r>
            <a:endParaRPr lang="pl-PL" sz="1200" dirty="0"/>
          </a:p>
          <a:p>
            <a:pPr marL="285750" lvl="0" indent="-285750">
              <a:lnSpc>
                <a:spcPct val="150000"/>
              </a:lnSpc>
              <a:buFont typeface="Arial" pitchFamily="34" charset="0"/>
              <a:buChar char="•"/>
            </a:pPr>
            <a:r>
              <a:rPr lang="pl-PL" sz="1200" i="1" dirty="0"/>
              <a:t>Aby </a:t>
            </a:r>
            <a:r>
              <a:rPr lang="pl-PL" sz="1200" b="1" i="1" dirty="0"/>
              <a:t>otworzyć</a:t>
            </a:r>
            <a:r>
              <a:rPr lang="pl-PL" sz="1200" i="1" dirty="0"/>
              <a:t> wybrany link, należy na niego najechać myszką i kliknąć lewym przyciskiem myszki. </a:t>
            </a:r>
            <a:endParaRPr lang="pl-PL" sz="1200" dirty="0"/>
          </a:p>
          <a:p>
            <a:pPr marL="285750" lvl="0" indent="-285750">
              <a:lnSpc>
                <a:spcPct val="150000"/>
              </a:lnSpc>
              <a:buFont typeface="Arial" pitchFamily="34" charset="0"/>
              <a:buChar char="•"/>
            </a:pPr>
            <a:r>
              <a:rPr lang="pl-PL" sz="1200" i="1" dirty="0"/>
              <a:t>Aby </a:t>
            </a:r>
            <a:r>
              <a:rPr lang="pl-PL" sz="1200" b="1" i="1" dirty="0"/>
              <a:t>otworzyć</a:t>
            </a:r>
            <a:r>
              <a:rPr lang="pl-PL" sz="1200" i="1" dirty="0"/>
              <a:t> wybrany link w </a:t>
            </a:r>
            <a:r>
              <a:rPr lang="pl-PL" sz="1200" b="1" i="1" dirty="0"/>
              <a:t>nowej karcie,</a:t>
            </a:r>
            <a:r>
              <a:rPr lang="pl-PL" sz="1200" i="1" dirty="0"/>
              <a:t> należy na niego najechać myszką kliknąć prawym przyciskiem myszki i wybrać opcję otwórz odnośnik w nowej zakładce/karcie.</a:t>
            </a:r>
            <a:endParaRPr lang="pl-PL" sz="1200" dirty="0"/>
          </a:p>
          <a:p>
            <a:pPr marL="285750" lvl="0" indent="-285750">
              <a:lnSpc>
                <a:spcPct val="150000"/>
              </a:lnSpc>
              <a:buFont typeface="Arial" pitchFamily="34" charset="0"/>
              <a:buChar char="•"/>
            </a:pPr>
            <a:r>
              <a:rPr lang="pl-PL" sz="1200" i="1" dirty="0"/>
              <a:t>Aby </a:t>
            </a:r>
            <a:r>
              <a:rPr lang="pl-PL" sz="1200" b="1" i="1" dirty="0"/>
              <a:t>szybko otworzyć</a:t>
            </a:r>
            <a:r>
              <a:rPr lang="pl-PL" sz="1200" i="1" dirty="0"/>
              <a:t> link w </a:t>
            </a:r>
            <a:r>
              <a:rPr lang="pl-PL" sz="1200" b="1" i="1" dirty="0"/>
              <a:t>nowej karcie,</a:t>
            </a:r>
            <a:r>
              <a:rPr lang="pl-PL" sz="1200" i="1" dirty="0"/>
              <a:t> należy najechać na niego myszką i wcisnąć pokrętło myszki (jeśli opcja ta nie działa zwróć się o pomoc do instruktora).</a:t>
            </a:r>
            <a:endParaRPr lang="pl-PL" sz="1200" dirty="0"/>
          </a:p>
          <a:p>
            <a:pPr marL="285750" lvl="0" indent="-285750">
              <a:lnSpc>
                <a:spcPct val="150000"/>
              </a:lnSpc>
              <a:buFont typeface="Arial" pitchFamily="34" charset="0"/>
              <a:buChar char="•"/>
            </a:pPr>
            <a:r>
              <a:rPr lang="pl-PL" sz="1200" i="1" dirty="0"/>
              <a:t>Aby </a:t>
            </a:r>
            <a:r>
              <a:rPr lang="pl-PL" sz="1200" b="1" i="1" dirty="0"/>
              <a:t>dodać nową kartę,</a:t>
            </a:r>
            <a:r>
              <a:rPr lang="pl-PL" sz="1200" i="1" dirty="0"/>
              <a:t> należy kliknąć znak plusa znajdujący się po prawej stronie ostatniej otwartej karty.</a:t>
            </a:r>
            <a:endParaRPr lang="pl-PL" sz="1200" dirty="0"/>
          </a:p>
          <a:p>
            <a:pPr marL="285750" lvl="0" indent="-285750">
              <a:lnSpc>
                <a:spcPct val="150000"/>
              </a:lnSpc>
              <a:buFont typeface="Arial" pitchFamily="34" charset="0"/>
              <a:buChar char="•"/>
            </a:pPr>
            <a:r>
              <a:rPr lang="pl-PL" sz="1200" i="1" dirty="0"/>
              <a:t>Aby </a:t>
            </a:r>
            <a:r>
              <a:rPr lang="pl-PL" sz="1200" b="1" i="1" dirty="0"/>
              <a:t>zamknąć kartę</a:t>
            </a:r>
            <a:r>
              <a:rPr lang="pl-PL" sz="1200" i="1" dirty="0"/>
              <a:t> należy nacisnąć przycisk </a:t>
            </a:r>
            <a:r>
              <a:rPr lang="pl-PL" sz="1200" b="1" i="1" dirty="0"/>
              <a:t>X</a:t>
            </a:r>
            <a:r>
              <a:rPr lang="pl-PL" sz="1200" i="1" dirty="0"/>
              <a:t> znajdujący się po prawej stronie karty.</a:t>
            </a:r>
            <a:endParaRPr lang="pl-PL" sz="1200" dirty="0"/>
          </a:p>
          <a:p>
            <a:pPr marL="285750" lvl="0" indent="-285750">
              <a:lnSpc>
                <a:spcPct val="150000"/>
              </a:lnSpc>
              <a:buFont typeface="Arial" pitchFamily="34" charset="0"/>
              <a:buChar char="•"/>
            </a:pPr>
            <a:r>
              <a:rPr lang="pl-PL" sz="1200" i="1" dirty="0"/>
              <a:t>Aby </a:t>
            </a:r>
            <a:r>
              <a:rPr lang="pl-PL" sz="1200" b="1" i="1" dirty="0"/>
              <a:t>otworzyć</a:t>
            </a:r>
            <a:r>
              <a:rPr lang="pl-PL" sz="1200" i="1" dirty="0"/>
              <a:t> wybrany link w </a:t>
            </a:r>
            <a:r>
              <a:rPr lang="pl-PL" sz="1200" b="1" i="1" dirty="0"/>
              <a:t>nowym oknie,</a:t>
            </a:r>
            <a:r>
              <a:rPr lang="pl-PL" sz="1200" i="1" dirty="0"/>
              <a:t> należy na niego najechać myszką kliknąć prawym przyciskiem myszki i wybrać opcję otwórz odnośnik w nowym oknie.</a:t>
            </a:r>
            <a:endParaRPr lang="pl-PL" sz="1200" dirty="0"/>
          </a:p>
          <a:p>
            <a:pPr marL="285750" lvl="0" indent="-285750">
              <a:lnSpc>
                <a:spcPct val="150000"/>
              </a:lnSpc>
              <a:buFont typeface="Arial" pitchFamily="34" charset="0"/>
              <a:buChar char="•"/>
            </a:pPr>
            <a:r>
              <a:rPr lang="pl-PL" sz="1200" i="1" dirty="0"/>
              <a:t>Aby </a:t>
            </a:r>
            <a:r>
              <a:rPr lang="pl-PL" sz="1200" b="1" i="1" dirty="0"/>
              <a:t>zamknąć nowe okno,</a:t>
            </a:r>
            <a:r>
              <a:rPr lang="pl-PL" sz="1200" i="1" dirty="0"/>
              <a:t> należy nacisnąć przycisk </a:t>
            </a:r>
            <a:r>
              <a:rPr lang="pl-PL" sz="1200" b="1" i="1" dirty="0"/>
              <a:t>X</a:t>
            </a:r>
            <a:r>
              <a:rPr lang="pl-PL" sz="1200" i="1" dirty="0"/>
              <a:t> znajdujący się u góry po prawej stronie okna.</a:t>
            </a:r>
            <a:endParaRPr lang="pl-PL" sz="1200" dirty="0"/>
          </a:p>
          <a:p>
            <a:pPr>
              <a:lnSpc>
                <a:spcPct val="150000"/>
              </a:lnSpc>
            </a:pPr>
            <a:endParaRPr lang="pl-PL" sz="1600" dirty="0"/>
          </a:p>
        </p:txBody>
      </p:sp>
      <p:sp>
        <p:nvSpPr>
          <p:cNvPr id="4" name="Tytuł 3"/>
          <p:cNvSpPr>
            <a:spLocks noGrp="1"/>
          </p:cNvSpPr>
          <p:nvPr>
            <p:ph type="title"/>
          </p:nvPr>
        </p:nvSpPr>
        <p:spPr/>
        <p:txBody>
          <a:bodyPr/>
          <a:lstStyle/>
          <a:p>
            <a:r>
              <a:rPr lang="pl-PL" dirty="0"/>
              <a:t>Korzystanie z przeglądarki internetowej</a:t>
            </a:r>
          </a:p>
        </p:txBody>
      </p:sp>
      <p:sp>
        <p:nvSpPr>
          <p:cNvPr id="5" name="pole tekstowe 4"/>
          <p:cNvSpPr txBox="1"/>
          <p:nvPr/>
        </p:nvSpPr>
        <p:spPr>
          <a:xfrm>
            <a:off x="6156176" y="5877272"/>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1.3</a:t>
            </a:r>
          </a:p>
        </p:txBody>
      </p:sp>
    </p:spTree>
    <p:extLst>
      <p:ext uri="{BB962C8B-B14F-4D97-AF65-F5344CB8AC3E}">
        <p14:creationId xmlns:p14="http://schemas.microsoft.com/office/powerpoint/2010/main" val="1923188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99591" y="1201015"/>
            <a:ext cx="7344816" cy="2769989"/>
          </a:xfrm>
          <a:prstGeom prst="rect">
            <a:avLst/>
          </a:prstGeom>
          <a:noFill/>
        </p:spPr>
        <p:txBody>
          <a:bodyPr wrap="square" rtlCol="0">
            <a:spAutoFit/>
          </a:bodyPr>
          <a:lstStyle/>
          <a:p>
            <a:pPr algn="just">
              <a:lnSpc>
                <a:spcPct val="150000"/>
              </a:lnSpc>
            </a:pPr>
            <a:r>
              <a:rPr lang="pl-PL" sz="1400" b="1" dirty="0"/>
              <a:t>Zakładki</a:t>
            </a:r>
            <a:r>
              <a:rPr lang="pl-PL" sz="1400" dirty="0"/>
              <a:t> to odnośniki do witryn. Można bez problemu wracać do witryn bez konieczności ponownego wyszukiwania lub zapisywania ich adresu. Zakładki przeglądarek działają podobnie jak zakładki w książce. W zależności od tego, której przeglądarki używamy tworzenie zakładek będzie mniej lub bardziej intuicyjne, jednak zawsze służyć będzie segregacji i ułatwieniu dostępu do wybranych przez nas stron.</a:t>
            </a:r>
          </a:p>
          <a:p>
            <a:pPr algn="just">
              <a:lnSpc>
                <a:spcPct val="150000"/>
              </a:lnSpc>
            </a:pPr>
            <a:r>
              <a:rPr lang="pl-PL" sz="1400" dirty="0"/>
              <a:t>Najprostszym sposobem dodania wybranej strony do zakładki jest kliknięcie ikonki gwiazdki, znajdującej się na końcu pola adresu strony.</a:t>
            </a:r>
          </a:p>
          <a:p>
            <a:pPr>
              <a:lnSpc>
                <a:spcPct val="150000"/>
              </a:lnSpc>
            </a:pPr>
            <a:endParaRPr lang="pl-PL" dirty="0"/>
          </a:p>
        </p:txBody>
      </p:sp>
      <p:sp>
        <p:nvSpPr>
          <p:cNvPr id="4" name="Tytuł 3"/>
          <p:cNvSpPr>
            <a:spLocks noGrp="1"/>
          </p:cNvSpPr>
          <p:nvPr>
            <p:ph type="title"/>
          </p:nvPr>
        </p:nvSpPr>
        <p:spPr/>
        <p:txBody>
          <a:bodyPr/>
          <a:lstStyle/>
          <a:p>
            <a:r>
              <a:rPr lang="pl-PL" dirty="0"/>
              <a:t> Zakładki stron, strona domowa</a:t>
            </a:r>
          </a:p>
        </p:txBody>
      </p:sp>
      <p:pic>
        <p:nvPicPr>
          <p:cNvPr id="2" name="Obraz 1">
            <a:extLst>
              <a:ext uri="{FF2B5EF4-FFF2-40B4-BE49-F238E27FC236}">
                <a16:creationId xmlns:a16="http://schemas.microsoft.com/office/drawing/2014/main" id="{121F9053-F97C-44A0-9B7C-06A54C784DF1}"/>
              </a:ext>
            </a:extLst>
          </p:cNvPr>
          <p:cNvPicPr>
            <a:picLocks noChangeAspect="1"/>
          </p:cNvPicPr>
          <p:nvPr/>
        </p:nvPicPr>
        <p:blipFill rotWithShape="1">
          <a:blip r:embed="rId3"/>
          <a:srcRect b="6278"/>
          <a:stretch/>
        </p:blipFill>
        <p:spPr>
          <a:xfrm>
            <a:off x="1174965" y="3789040"/>
            <a:ext cx="6794068" cy="1953267"/>
          </a:xfrm>
          <a:prstGeom prst="rect">
            <a:avLst/>
          </a:prstGeom>
          <a:ln>
            <a:solidFill>
              <a:schemeClr val="tx1"/>
            </a:solidFill>
            <a:prstDash val="solid"/>
          </a:ln>
        </p:spPr>
      </p:pic>
    </p:spTree>
    <p:extLst>
      <p:ext uri="{BB962C8B-B14F-4D97-AF65-F5344CB8AC3E}">
        <p14:creationId xmlns:p14="http://schemas.microsoft.com/office/powerpoint/2010/main" val="197298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4139952" y="1443841"/>
            <a:ext cx="4464496" cy="3093154"/>
          </a:xfrm>
          <a:prstGeom prst="rect">
            <a:avLst/>
          </a:prstGeom>
          <a:noFill/>
        </p:spPr>
        <p:txBody>
          <a:bodyPr wrap="square" rtlCol="0">
            <a:spAutoFit/>
          </a:bodyPr>
          <a:lstStyle/>
          <a:p>
            <a:pPr algn="just">
              <a:lnSpc>
                <a:spcPct val="150000"/>
              </a:lnSpc>
            </a:pPr>
            <a:r>
              <a:rPr lang="pl-PL" sz="1600" dirty="0"/>
              <a:t>W wyświetlonym okienku </a:t>
            </a:r>
            <a:r>
              <a:rPr lang="pl-PL" sz="1600" b="1" i="1" dirty="0"/>
              <a:t>Edytuj tę zakładkę</a:t>
            </a:r>
            <a:r>
              <a:rPr lang="pl-PL" sz="1600" dirty="0"/>
              <a:t> możemy wpisać własną nazwę zakładki, wybrać folder, w którym zakładka ma być zapisana i dodać etykietę, czyli słowa klucze, dzięki którym można szybko odnaleźć wszystkie zakładki należące do jednej grupy np. filmy, muzyka, śmieszne, praca itp.</a:t>
            </a:r>
          </a:p>
          <a:p>
            <a:pPr>
              <a:lnSpc>
                <a:spcPct val="150000"/>
              </a:lnSpc>
            </a:pPr>
            <a:endParaRPr lang="pl-PL" dirty="0"/>
          </a:p>
        </p:txBody>
      </p:sp>
      <p:sp>
        <p:nvSpPr>
          <p:cNvPr id="4" name="Tytuł 3"/>
          <p:cNvSpPr>
            <a:spLocks noGrp="1"/>
          </p:cNvSpPr>
          <p:nvPr>
            <p:ph type="title"/>
          </p:nvPr>
        </p:nvSpPr>
        <p:spPr/>
        <p:txBody>
          <a:bodyPr/>
          <a:lstStyle/>
          <a:p>
            <a:r>
              <a:rPr lang="pl-PL" dirty="0"/>
              <a:t> Zakładki stron, strona domowa</a:t>
            </a:r>
          </a:p>
        </p:txBody>
      </p:sp>
      <p:pic>
        <p:nvPicPr>
          <p:cNvPr id="3" name="Obraz 2">
            <a:extLst>
              <a:ext uri="{FF2B5EF4-FFF2-40B4-BE49-F238E27FC236}">
                <a16:creationId xmlns:a16="http://schemas.microsoft.com/office/drawing/2014/main" id="{69DDEF91-5411-4206-AD65-AF3CE5B97494}"/>
              </a:ext>
            </a:extLst>
          </p:cNvPr>
          <p:cNvPicPr>
            <a:picLocks noChangeAspect="1"/>
          </p:cNvPicPr>
          <p:nvPr/>
        </p:nvPicPr>
        <p:blipFill>
          <a:blip r:embed="rId3"/>
          <a:stretch>
            <a:fillRect/>
          </a:stretch>
        </p:blipFill>
        <p:spPr>
          <a:xfrm>
            <a:off x="899592" y="1556792"/>
            <a:ext cx="3115293" cy="4075647"/>
          </a:xfrm>
          <a:prstGeom prst="rect">
            <a:avLst/>
          </a:prstGeom>
          <a:ln>
            <a:solidFill>
              <a:schemeClr val="tx1"/>
            </a:solidFill>
            <a:prstDash val="solid"/>
          </a:ln>
        </p:spPr>
      </p:pic>
      <p:sp>
        <p:nvSpPr>
          <p:cNvPr id="5" name="pole tekstowe 4"/>
          <p:cNvSpPr txBox="1"/>
          <p:nvPr/>
        </p:nvSpPr>
        <p:spPr>
          <a:xfrm>
            <a:off x="5279770" y="5374147"/>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1.4</a:t>
            </a:r>
          </a:p>
        </p:txBody>
      </p:sp>
    </p:spTree>
    <p:extLst>
      <p:ext uri="{BB962C8B-B14F-4D97-AF65-F5344CB8AC3E}">
        <p14:creationId xmlns:p14="http://schemas.microsoft.com/office/powerpoint/2010/main" val="2299821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228618" y="1340768"/>
            <a:ext cx="6686764" cy="2677656"/>
          </a:xfrm>
          <a:prstGeom prst="rect">
            <a:avLst/>
          </a:prstGeom>
          <a:noFill/>
        </p:spPr>
        <p:txBody>
          <a:bodyPr wrap="square" rtlCol="0">
            <a:spAutoFit/>
          </a:bodyPr>
          <a:lstStyle/>
          <a:p>
            <a:pPr algn="just">
              <a:lnSpc>
                <a:spcPct val="150000"/>
              </a:lnSpc>
            </a:pPr>
            <a:r>
              <a:rPr lang="pl-PL" sz="1600" dirty="0"/>
              <a:t>W zależności od przeglądarki okienka mogą nieznacznie różnić się między sobą, ale zawsze mamy możliwość wpisania własnej nazwy i wybrania miejsca, w którym zapiszemy naszą zakładkę, lub stworzenia nowego folderu. Mamy też możliwość stworzenia nowego folderu i umieszczenia w nim dodawanej zakładki.</a:t>
            </a:r>
          </a:p>
          <a:p>
            <a:pPr algn="just">
              <a:lnSpc>
                <a:spcPct val="150000"/>
              </a:lnSpc>
            </a:pPr>
            <a:endParaRPr lang="pl-PL" sz="1600" dirty="0"/>
          </a:p>
          <a:p>
            <a:pPr>
              <a:lnSpc>
                <a:spcPct val="150000"/>
              </a:lnSpc>
            </a:pPr>
            <a:endParaRPr lang="pl-PL" sz="1600" dirty="0"/>
          </a:p>
        </p:txBody>
      </p:sp>
      <p:sp>
        <p:nvSpPr>
          <p:cNvPr id="4" name="Tytuł 3"/>
          <p:cNvSpPr>
            <a:spLocks noGrp="1"/>
          </p:cNvSpPr>
          <p:nvPr>
            <p:ph type="title"/>
          </p:nvPr>
        </p:nvSpPr>
        <p:spPr/>
        <p:txBody>
          <a:bodyPr/>
          <a:lstStyle/>
          <a:p>
            <a:r>
              <a:rPr lang="pl-PL" dirty="0"/>
              <a:t> Zakładki stron, strona domowa</a:t>
            </a:r>
          </a:p>
        </p:txBody>
      </p:sp>
      <p:pic>
        <p:nvPicPr>
          <p:cNvPr id="2" name="Obraz 1">
            <a:extLst>
              <a:ext uri="{FF2B5EF4-FFF2-40B4-BE49-F238E27FC236}">
                <a16:creationId xmlns:a16="http://schemas.microsoft.com/office/drawing/2014/main" id="{7E1B9AEA-58F3-4CD2-A137-01494173F977}"/>
              </a:ext>
            </a:extLst>
          </p:cNvPr>
          <p:cNvPicPr>
            <a:picLocks noChangeAspect="1"/>
          </p:cNvPicPr>
          <p:nvPr/>
        </p:nvPicPr>
        <p:blipFill rotWithShape="1">
          <a:blip r:embed="rId3"/>
          <a:srcRect l="1803" t="2857" r="2644" b="2855"/>
          <a:stretch/>
        </p:blipFill>
        <p:spPr>
          <a:xfrm>
            <a:off x="2759850" y="3573016"/>
            <a:ext cx="3816424" cy="2376264"/>
          </a:xfrm>
          <a:prstGeom prst="rect">
            <a:avLst/>
          </a:prstGeom>
          <a:ln>
            <a:solidFill>
              <a:schemeClr val="tx1"/>
            </a:solidFill>
            <a:prstDash val="solid"/>
          </a:ln>
        </p:spPr>
      </p:pic>
    </p:spTree>
    <p:extLst>
      <p:ext uri="{BB962C8B-B14F-4D97-AF65-F5344CB8AC3E}">
        <p14:creationId xmlns:p14="http://schemas.microsoft.com/office/powerpoint/2010/main" val="156797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ole tekstowe 6"/>
          <p:cNvSpPr txBox="1"/>
          <p:nvPr/>
        </p:nvSpPr>
        <p:spPr>
          <a:xfrm>
            <a:off x="754584" y="1206441"/>
            <a:ext cx="8064896" cy="416011"/>
          </a:xfrm>
          <a:prstGeom prst="rect">
            <a:avLst/>
          </a:prstGeom>
          <a:noFill/>
        </p:spPr>
        <p:txBody>
          <a:bodyPr wrap="square" rtlCol="0">
            <a:spAutoFit/>
          </a:bodyPr>
          <a:lstStyle/>
          <a:p>
            <a:pPr algn="just">
              <a:lnSpc>
                <a:spcPct val="150000"/>
              </a:lnSpc>
            </a:pPr>
            <a:r>
              <a:rPr lang="pl-PL" sz="1600" dirty="0"/>
              <a:t>Dostęp do zapisanych zakładek/ulubionych mamy poprzez pasek menu przeglądarki.</a:t>
            </a:r>
          </a:p>
        </p:txBody>
      </p:sp>
      <p:sp>
        <p:nvSpPr>
          <p:cNvPr id="5" name="Tytuł 4"/>
          <p:cNvSpPr>
            <a:spLocks noGrp="1"/>
          </p:cNvSpPr>
          <p:nvPr>
            <p:ph type="title"/>
          </p:nvPr>
        </p:nvSpPr>
        <p:spPr/>
        <p:txBody>
          <a:bodyPr/>
          <a:lstStyle/>
          <a:p>
            <a:r>
              <a:rPr lang="pl-PL" dirty="0"/>
              <a:t> Zakładki stron, strona domowa</a:t>
            </a:r>
          </a:p>
        </p:txBody>
      </p:sp>
      <p:pic>
        <p:nvPicPr>
          <p:cNvPr id="8" name="Obraz 7">
            <a:extLst>
              <a:ext uri="{FF2B5EF4-FFF2-40B4-BE49-F238E27FC236}">
                <a16:creationId xmlns:a16="http://schemas.microsoft.com/office/drawing/2014/main" id="{D891DA74-491C-4E10-BE32-BE9C8F865031}"/>
              </a:ext>
            </a:extLst>
          </p:cNvPr>
          <p:cNvPicPr>
            <a:picLocks noChangeAspect="1"/>
          </p:cNvPicPr>
          <p:nvPr/>
        </p:nvPicPr>
        <p:blipFill>
          <a:blip r:embed="rId3"/>
          <a:stretch>
            <a:fillRect/>
          </a:stretch>
        </p:blipFill>
        <p:spPr>
          <a:xfrm>
            <a:off x="2023934" y="1805955"/>
            <a:ext cx="5029200" cy="2152650"/>
          </a:xfrm>
          <a:prstGeom prst="rect">
            <a:avLst/>
          </a:prstGeom>
          <a:ln>
            <a:solidFill>
              <a:schemeClr val="tx1"/>
            </a:solidFill>
            <a:prstDash val="solid"/>
          </a:ln>
        </p:spPr>
      </p:pic>
      <p:grpSp>
        <p:nvGrpSpPr>
          <p:cNvPr id="13" name="Grupa 12">
            <a:extLst>
              <a:ext uri="{FF2B5EF4-FFF2-40B4-BE49-F238E27FC236}">
                <a16:creationId xmlns:a16="http://schemas.microsoft.com/office/drawing/2014/main" id="{996535D0-5136-4F1C-AF1D-EA92C1AC5AFC}"/>
              </a:ext>
            </a:extLst>
          </p:cNvPr>
          <p:cNvGrpSpPr/>
          <p:nvPr/>
        </p:nvGrpSpPr>
        <p:grpSpPr>
          <a:xfrm>
            <a:off x="4572000" y="5199121"/>
            <a:ext cx="3981450" cy="904875"/>
            <a:chOff x="5076056" y="2870185"/>
            <a:chExt cx="3981450" cy="904875"/>
          </a:xfrm>
        </p:grpSpPr>
        <p:pic>
          <p:nvPicPr>
            <p:cNvPr id="10" name="Obraz 9">
              <a:extLst>
                <a:ext uri="{FF2B5EF4-FFF2-40B4-BE49-F238E27FC236}">
                  <a16:creationId xmlns:a16="http://schemas.microsoft.com/office/drawing/2014/main" id="{FEAC0F9E-BD93-4639-9683-31D4AC323281}"/>
                </a:ext>
              </a:extLst>
            </p:cNvPr>
            <p:cNvPicPr>
              <a:picLocks noChangeAspect="1"/>
            </p:cNvPicPr>
            <p:nvPr/>
          </p:nvPicPr>
          <p:blipFill>
            <a:blip r:embed="rId4"/>
            <a:stretch>
              <a:fillRect/>
            </a:stretch>
          </p:blipFill>
          <p:spPr>
            <a:xfrm>
              <a:off x="5076056" y="2870185"/>
              <a:ext cx="3981450" cy="904875"/>
            </a:xfrm>
            <a:prstGeom prst="rect">
              <a:avLst/>
            </a:prstGeom>
            <a:ln>
              <a:solidFill>
                <a:schemeClr val="tx1"/>
              </a:solidFill>
              <a:prstDash val="solid"/>
            </a:ln>
          </p:spPr>
        </p:pic>
        <p:sp>
          <p:nvSpPr>
            <p:cNvPr id="12" name="Prostokąt: zaokrąglone rogi 11">
              <a:extLst>
                <a:ext uri="{FF2B5EF4-FFF2-40B4-BE49-F238E27FC236}">
                  <a16:creationId xmlns:a16="http://schemas.microsoft.com/office/drawing/2014/main" id="{3D36A325-DD3A-49DA-A960-CFFCFB60CABF}"/>
                </a:ext>
              </a:extLst>
            </p:cNvPr>
            <p:cNvSpPr/>
            <p:nvPr/>
          </p:nvSpPr>
          <p:spPr>
            <a:xfrm>
              <a:off x="5076056" y="3429000"/>
              <a:ext cx="3981450" cy="34606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14" name="Prostokąt 13">
            <a:extLst>
              <a:ext uri="{FF2B5EF4-FFF2-40B4-BE49-F238E27FC236}">
                <a16:creationId xmlns:a16="http://schemas.microsoft.com/office/drawing/2014/main" id="{717A6C98-9250-4294-9D2D-B8EE98404DC2}"/>
              </a:ext>
            </a:extLst>
          </p:cNvPr>
          <p:cNvSpPr/>
          <p:nvPr/>
        </p:nvSpPr>
        <p:spPr>
          <a:xfrm>
            <a:off x="772632" y="4142108"/>
            <a:ext cx="8064896" cy="1200329"/>
          </a:xfrm>
          <a:prstGeom prst="rect">
            <a:avLst/>
          </a:prstGeom>
        </p:spPr>
        <p:txBody>
          <a:bodyPr wrap="square">
            <a:spAutoFit/>
          </a:bodyPr>
          <a:lstStyle/>
          <a:p>
            <a:pPr algn="just">
              <a:lnSpc>
                <a:spcPct val="150000"/>
              </a:lnSpc>
            </a:pPr>
            <a:r>
              <a:rPr lang="pl-PL" sz="1600" dirty="0"/>
              <a:t>W większości przeglądarek zapisane strony możemy umieścić również na specjalnym pasku zakładek/ulubionych, tak aby dostęp do nich był szybki i prosty (bez konieczności używania paska menu).</a:t>
            </a:r>
          </a:p>
        </p:txBody>
      </p:sp>
    </p:spTree>
    <p:extLst>
      <p:ext uri="{BB962C8B-B14F-4D97-AF65-F5344CB8AC3E}">
        <p14:creationId xmlns:p14="http://schemas.microsoft.com/office/powerpoint/2010/main" val="61340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925528" y="1125773"/>
            <a:ext cx="7128792" cy="1246495"/>
          </a:xfrm>
          <a:prstGeom prst="rect">
            <a:avLst/>
          </a:prstGeom>
          <a:noFill/>
        </p:spPr>
        <p:txBody>
          <a:bodyPr wrap="square" rtlCol="0">
            <a:spAutoFit/>
          </a:bodyPr>
          <a:lstStyle/>
          <a:p>
            <a:pPr algn="just">
              <a:lnSpc>
                <a:spcPct val="150000"/>
              </a:lnSpc>
            </a:pPr>
            <a:r>
              <a:rPr lang="pl-PL" sz="1600" dirty="0"/>
              <a:t>Najprostszym sposobem jest najechanie myszką na nazwę strony w karcie, chwycenie karty poprzez wciśnięcie lewego przycisku myszki,</a:t>
            </a:r>
          </a:p>
          <a:p>
            <a:pPr>
              <a:lnSpc>
                <a:spcPct val="150000"/>
              </a:lnSpc>
            </a:pPr>
            <a:endParaRPr lang="pl-PL" dirty="0"/>
          </a:p>
        </p:txBody>
      </p:sp>
      <p:sp>
        <p:nvSpPr>
          <p:cNvPr id="4" name="Prostokąt 3"/>
          <p:cNvSpPr/>
          <p:nvPr/>
        </p:nvSpPr>
        <p:spPr>
          <a:xfrm>
            <a:off x="899592" y="3732826"/>
            <a:ext cx="7344816" cy="338554"/>
          </a:xfrm>
          <a:prstGeom prst="rect">
            <a:avLst/>
          </a:prstGeom>
        </p:spPr>
        <p:txBody>
          <a:bodyPr wrap="square">
            <a:spAutoFit/>
          </a:bodyPr>
          <a:lstStyle/>
          <a:p>
            <a:pPr algn="just"/>
            <a:r>
              <a:rPr lang="pl-PL" sz="1600" dirty="0"/>
              <a:t>przeniesienie ikonki w wybrane miejsce na pasku zakładek/ulubionych</a:t>
            </a:r>
          </a:p>
        </p:txBody>
      </p:sp>
      <p:sp>
        <p:nvSpPr>
          <p:cNvPr id="5" name="Prostokąt 4"/>
          <p:cNvSpPr/>
          <p:nvPr/>
        </p:nvSpPr>
        <p:spPr>
          <a:xfrm>
            <a:off x="899592" y="6005000"/>
            <a:ext cx="7885506" cy="338554"/>
          </a:xfrm>
          <a:prstGeom prst="rect">
            <a:avLst/>
          </a:prstGeom>
        </p:spPr>
        <p:txBody>
          <a:bodyPr wrap="square">
            <a:spAutoFit/>
          </a:bodyPr>
          <a:lstStyle/>
          <a:p>
            <a:pPr algn="just"/>
            <a:r>
              <a:rPr lang="pl-PL" sz="1600" dirty="0"/>
              <a:t>i zwolnienie przycisku w momencie pojawienia się czarnego wskaźnika.</a:t>
            </a:r>
          </a:p>
        </p:txBody>
      </p:sp>
      <p:sp>
        <p:nvSpPr>
          <p:cNvPr id="6" name="Tytuł 5"/>
          <p:cNvSpPr>
            <a:spLocks noGrp="1"/>
          </p:cNvSpPr>
          <p:nvPr>
            <p:ph type="title"/>
          </p:nvPr>
        </p:nvSpPr>
        <p:spPr/>
        <p:txBody>
          <a:bodyPr/>
          <a:lstStyle/>
          <a:p>
            <a:r>
              <a:rPr lang="pl-PL" dirty="0"/>
              <a:t> Zakładki stron, strona domowa</a:t>
            </a:r>
          </a:p>
        </p:txBody>
      </p:sp>
      <p:pic>
        <p:nvPicPr>
          <p:cNvPr id="2" name="Obraz 1">
            <a:extLst>
              <a:ext uri="{FF2B5EF4-FFF2-40B4-BE49-F238E27FC236}">
                <a16:creationId xmlns:a16="http://schemas.microsoft.com/office/drawing/2014/main" id="{9BC2C6AA-76C9-4FDC-B846-AD2B69ACC8DC}"/>
              </a:ext>
            </a:extLst>
          </p:cNvPr>
          <p:cNvPicPr>
            <a:picLocks noChangeAspect="1"/>
          </p:cNvPicPr>
          <p:nvPr/>
        </p:nvPicPr>
        <p:blipFill>
          <a:blip r:embed="rId3"/>
          <a:stretch>
            <a:fillRect/>
          </a:stretch>
        </p:blipFill>
        <p:spPr>
          <a:xfrm>
            <a:off x="2863508" y="2077492"/>
            <a:ext cx="3252832" cy="1498411"/>
          </a:xfrm>
          <a:prstGeom prst="rect">
            <a:avLst/>
          </a:prstGeom>
          <a:ln>
            <a:solidFill>
              <a:schemeClr val="tx1"/>
            </a:solidFill>
            <a:prstDash val="solid"/>
          </a:ln>
        </p:spPr>
      </p:pic>
      <p:pic>
        <p:nvPicPr>
          <p:cNvPr id="3" name="Obraz 2">
            <a:extLst>
              <a:ext uri="{FF2B5EF4-FFF2-40B4-BE49-F238E27FC236}">
                <a16:creationId xmlns:a16="http://schemas.microsoft.com/office/drawing/2014/main" id="{182C0E26-8E56-4B0E-B479-B009A55BC708}"/>
              </a:ext>
            </a:extLst>
          </p:cNvPr>
          <p:cNvPicPr>
            <a:picLocks noChangeAspect="1"/>
          </p:cNvPicPr>
          <p:nvPr/>
        </p:nvPicPr>
        <p:blipFill>
          <a:blip r:embed="rId4"/>
          <a:stretch>
            <a:fillRect/>
          </a:stretch>
        </p:blipFill>
        <p:spPr>
          <a:xfrm>
            <a:off x="1662112" y="4195250"/>
            <a:ext cx="5819775" cy="1809750"/>
          </a:xfrm>
          <a:prstGeom prst="rect">
            <a:avLst/>
          </a:prstGeom>
          <a:ln>
            <a:solidFill>
              <a:schemeClr val="tx1"/>
            </a:solidFill>
            <a:prstDash val="solid"/>
          </a:ln>
        </p:spPr>
      </p:pic>
    </p:spTree>
    <p:extLst>
      <p:ext uri="{BB962C8B-B14F-4D97-AF65-F5344CB8AC3E}">
        <p14:creationId xmlns:p14="http://schemas.microsoft.com/office/powerpoint/2010/main" val="63724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1201857"/>
            <a:ext cx="7056784" cy="1564531"/>
          </a:xfrm>
          <a:prstGeom prst="rect">
            <a:avLst/>
          </a:prstGeom>
          <a:noFill/>
        </p:spPr>
        <p:txBody>
          <a:bodyPr wrap="square" rtlCol="0">
            <a:spAutoFit/>
          </a:bodyPr>
          <a:lstStyle/>
          <a:p>
            <a:pPr algn="just">
              <a:lnSpc>
                <a:spcPct val="150000"/>
              </a:lnSpc>
            </a:pPr>
            <a:r>
              <a:rPr lang="pl-PL" sz="1600" dirty="0"/>
              <a:t>Każdą zakładkę możemy edytować lub usunąć poprzez najechanie na nią myszką, wciśnięcie prawego przycisku myszki i wybranie odpowiedniej opcji.</a:t>
            </a:r>
          </a:p>
          <a:p>
            <a:pPr>
              <a:lnSpc>
                <a:spcPct val="150000"/>
              </a:lnSpc>
            </a:pPr>
            <a:endParaRPr lang="pl-PL" sz="1600" dirty="0"/>
          </a:p>
        </p:txBody>
      </p:sp>
      <p:sp>
        <p:nvSpPr>
          <p:cNvPr id="4" name="Tytuł 3"/>
          <p:cNvSpPr>
            <a:spLocks noGrp="1"/>
          </p:cNvSpPr>
          <p:nvPr>
            <p:ph type="title"/>
          </p:nvPr>
        </p:nvSpPr>
        <p:spPr/>
        <p:txBody>
          <a:bodyPr/>
          <a:lstStyle/>
          <a:p>
            <a:r>
              <a:rPr lang="pl-PL" dirty="0"/>
              <a:t> Zakładki stron, strona domowa</a:t>
            </a:r>
          </a:p>
        </p:txBody>
      </p:sp>
      <p:pic>
        <p:nvPicPr>
          <p:cNvPr id="6" name="Obraz 5">
            <a:extLst>
              <a:ext uri="{FF2B5EF4-FFF2-40B4-BE49-F238E27FC236}">
                <a16:creationId xmlns:a16="http://schemas.microsoft.com/office/drawing/2014/main" id="{B507CEFB-CD4A-4969-BE7A-ED1CDF70077D}"/>
              </a:ext>
            </a:extLst>
          </p:cNvPr>
          <p:cNvPicPr>
            <a:picLocks noChangeAspect="1"/>
          </p:cNvPicPr>
          <p:nvPr/>
        </p:nvPicPr>
        <p:blipFill>
          <a:blip r:embed="rId3"/>
          <a:stretch>
            <a:fillRect/>
          </a:stretch>
        </p:blipFill>
        <p:spPr>
          <a:xfrm>
            <a:off x="1979712" y="2527534"/>
            <a:ext cx="5600700" cy="3514725"/>
          </a:xfrm>
          <a:prstGeom prst="rect">
            <a:avLst/>
          </a:prstGeom>
          <a:ln>
            <a:solidFill>
              <a:schemeClr val="tx1"/>
            </a:solidFill>
            <a:prstDash val="solid"/>
          </a:ln>
        </p:spPr>
      </p:pic>
    </p:spTree>
    <p:extLst>
      <p:ext uri="{BB962C8B-B14F-4D97-AF65-F5344CB8AC3E}">
        <p14:creationId xmlns:p14="http://schemas.microsoft.com/office/powerpoint/2010/main" val="345227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1196752"/>
            <a:ext cx="7488832" cy="2723823"/>
          </a:xfrm>
          <a:prstGeom prst="rect">
            <a:avLst/>
          </a:prstGeom>
          <a:noFill/>
        </p:spPr>
        <p:txBody>
          <a:bodyPr wrap="square" rtlCol="0">
            <a:spAutoFit/>
          </a:bodyPr>
          <a:lstStyle/>
          <a:p>
            <a:pPr algn="just">
              <a:lnSpc>
                <a:spcPct val="150000"/>
              </a:lnSpc>
            </a:pPr>
            <a:r>
              <a:rPr lang="pl-PL" sz="1600" b="1" dirty="0"/>
              <a:t>Strona startowa lub inaczej strona domowa </a:t>
            </a:r>
            <a:r>
              <a:rPr lang="pl-PL" sz="1600" dirty="0"/>
              <a:t>– na potrzeby niniejszego kursu zdefiniować ją można jako stronę, która otwiera się jako pierwsza, gdy uruchomimy przeglądarkę internetową.</a:t>
            </a:r>
          </a:p>
          <a:p>
            <a:pPr algn="just">
              <a:lnSpc>
                <a:spcPct val="150000"/>
              </a:lnSpc>
            </a:pPr>
            <a:r>
              <a:rPr lang="pl-PL" sz="1600" b="1" dirty="0"/>
              <a:t>Ustawianie strony startowej – </a:t>
            </a:r>
            <a:r>
              <a:rPr lang="pl-PL" sz="1600" dirty="0"/>
              <a:t>stronę startową można ustawić wybierając </a:t>
            </a:r>
            <a:r>
              <a:rPr lang="pl-PL" sz="1600" b="1" i="1" dirty="0"/>
              <a:t>Narzędzia</a:t>
            </a:r>
            <a:r>
              <a:rPr lang="pl-PL" sz="1600" dirty="0"/>
              <a:t> z paska menu (lub z menu rozwijanego        )  </a:t>
            </a:r>
          </a:p>
          <a:p>
            <a:pPr>
              <a:lnSpc>
                <a:spcPct val="150000"/>
              </a:lnSpc>
            </a:pPr>
            <a:r>
              <a:rPr lang="pl-PL" sz="1600" dirty="0"/>
              <a:t>a następnie </a:t>
            </a:r>
            <a:r>
              <a:rPr lang="pl-PL" sz="1600" b="1" i="1" dirty="0"/>
              <a:t>Opcje</a:t>
            </a:r>
            <a:r>
              <a:rPr lang="pl-PL" sz="1600" dirty="0"/>
              <a:t> lub </a:t>
            </a:r>
            <a:r>
              <a:rPr lang="pl-PL" sz="1600" b="1" i="1" dirty="0"/>
              <a:t>Ustawienia</a:t>
            </a:r>
            <a:r>
              <a:rPr lang="pl-PL" sz="1600" dirty="0"/>
              <a:t>.</a:t>
            </a:r>
          </a:p>
          <a:p>
            <a:pPr>
              <a:lnSpc>
                <a:spcPct val="150000"/>
              </a:lnSpc>
            </a:pPr>
            <a:endParaRPr lang="pl-PL" sz="1600" dirty="0"/>
          </a:p>
        </p:txBody>
      </p:sp>
      <p:sp>
        <p:nvSpPr>
          <p:cNvPr id="4" name="Tytuł 3"/>
          <p:cNvSpPr>
            <a:spLocks noGrp="1"/>
          </p:cNvSpPr>
          <p:nvPr>
            <p:ph type="title"/>
          </p:nvPr>
        </p:nvSpPr>
        <p:spPr/>
        <p:txBody>
          <a:bodyPr/>
          <a:lstStyle/>
          <a:p>
            <a:r>
              <a:rPr lang="pl-PL" dirty="0"/>
              <a:t> Zakładki stron, strona domowa</a:t>
            </a:r>
          </a:p>
        </p:txBody>
      </p:sp>
      <p:pic>
        <p:nvPicPr>
          <p:cNvPr id="2" name="Obraz 1">
            <a:extLst>
              <a:ext uri="{FF2B5EF4-FFF2-40B4-BE49-F238E27FC236}">
                <a16:creationId xmlns:a16="http://schemas.microsoft.com/office/drawing/2014/main" id="{D8341D4F-2F3F-4455-B550-40D0A0B29113}"/>
              </a:ext>
            </a:extLst>
          </p:cNvPr>
          <p:cNvPicPr>
            <a:picLocks noChangeAspect="1"/>
          </p:cNvPicPr>
          <p:nvPr/>
        </p:nvPicPr>
        <p:blipFill>
          <a:blip r:embed="rId3"/>
          <a:stretch>
            <a:fillRect/>
          </a:stretch>
        </p:blipFill>
        <p:spPr>
          <a:xfrm>
            <a:off x="5508104" y="2708920"/>
            <a:ext cx="371475" cy="361950"/>
          </a:xfrm>
          <a:prstGeom prst="rect">
            <a:avLst/>
          </a:prstGeom>
          <a:ln>
            <a:solidFill>
              <a:schemeClr val="tx1"/>
            </a:solidFill>
            <a:prstDash val="solid"/>
          </a:ln>
        </p:spPr>
      </p:pic>
      <p:pic>
        <p:nvPicPr>
          <p:cNvPr id="3" name="Obraz 2">
            <a:extLst>
              <a:ext uri="{FF2B5EF4-FFF2-40B4-BE49-F238E27FC236}">
                <a16:creationId xmlns:a16="http://schemas.microsoft.com/office/drawing/2014/main" id="{31522758-C0EE-430C-8224-B6DBC6EF5C63}"/>
              </a:ext>
            </a:extLst>
          </p:cNvPr>
          <p:cNvPicPr>
            <a:picLocks noChangeAspect="1"/>
          </p:cNvPicPr>
          <p:nvPr/>
        </p:nvPicPr>
        <p:blipFill>
          <a:blip r:embed="rId4"/>
          <a:stretch>
            <a:fillRect/>
          </a:stretch>
        </p:blipFill>
        <p:spPr>
          <a:xfrm>
            <a:off x="1799692" y="3717032"/>
            <a:ext cx="5544616" cy="2462531"/>
          </a:xfrm>
          <a:prstGeom prst="rect">
            <a:avLst/>
          </a:prstGeom>
          <a:ln>
            <a:solidFill>
              <a:schemeClr val="tx1"/>
            </a:solidFill>
            <a:prstDash val="solid"/>
          </a:ln>
        </p:spPr>
      </p:pic>
    </p:spTree>
    <p:extLst>
      <p:ext uri="{BB962C8B-B14F-4D97-AF65-F5344CB8AC3E}">
        <p14:creationId xmlns:p14="http://schemas.microsoft.com/office/powerpoint/2010/main" val="224777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Projekt „Programista z klasą”</a:t>
            </a: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340768"/>
            <a:ext cx="1905000" cy="1905000"/>
          </a:xfrm>
          <a:prstGeom prst="rect">
            <a:avLst/>
          </a:prstGeom>
        </p:spPr>
      </p:pic>
      <p:sp>
        <p:nvSpPr>
          <p:cNvPr id="4" name="pole tekstowe 3"/>
          <p:cNvSpPr txBox="1"/>
          <p:nvPr/>
        </p:nvSpPr>
        <p:spPr>
          <a:xfrm>
            <a:off x="323528" y="1367086"/>
            <a:ext cx="6048672" cy="1323439"/>
          </a:xfrm>
          <a:prstGeom prst="rect">
            <a:avLst/>
          </a:prstGeom>
          <a:noFill/>
        </p:spPr>
        <p:txBody>
          <a:bodyPr wrap="square" rtlCol="0">
            <a:spAutoFit/>
          </a:bodyPr>
          <a:lstStyle/>
          <a:p>
            <a:r>
              <a:rPr lang="pl-PL" sz="1600" dirty="0"/>
              <a:t>Projekt Programista z Klasą jest projektem realizowanym przez Wyższą Szkołę Informatyki i Zarządzania z siedzibą w Rzeszowie w ramach Programu Operacyjnego Polska Cyfrowa, współfinansowanego przez Unię Europejską w okresie od 28.07.2017 do 26.01.2020. </a:t>
            </a:r>
          </a:p>
        </p:txBody>
      </p:sp>
      <p:sp>
        <p:nvSpPr>
          <p:cNvPr id="5" name="pole tekstowe 4"/>
          <p:cNvSpPr txBox="1"/>
          <p:nvPr/>
        </p:nvSpPr>
        <p:spPr>
          <a:xfrm>
            <a:off x="323528" y="3429000"/>
            <a:ext cx="7992888" cy="1354217"/>
          </a:xfrm>
          <a:prstGeom prst="rect">
            <a:avLst/>
          </a:prstGeom>
          <a:noFill/>
        </p:spPr>
        <p:txBody>
          <a:bodyPr wrap="square" rtlCol="0">
            <a:spAutoFit/>
          </a:bodyPr>
          <a:lstStyle/>
          <a:p>
            <a:r>
              <a:rPr lang="pl-PL" sz="1600" dirty="0"/>
              <a:t>Celem projektu jest zwiększenie kompetencji w zakresie programowania w grupie 3119 osób, składających się z:</a:t>
            </a:r>
          </a:p>
          <a:p>
            <a:pPr marL="285750" indent="-285750">
              <a:buFont typeface="Arial" panose="020B0604020202020204" pitchFamily="34" charset="0"/>
              <a:buChar char="•"/>
            </a:pPr>
            <a:r>
              <a:rPr lang="pl-PL" sz="1600" dirty="0"/>
              <a:t>329 nauczycieli edukacji publicznej</a:t>
            </a:r>
          </a:p>
          <a:p>
            <a:pPr marL="285750" indent="-285750">
              <a:buFont typeface="Arial" panose="020B0604020202020204" pitchFamily="34" charset="0"/>
              <a:buChar char="•"/>
            </a:pPr>
            <a:r>
              <a:rPr lang="pl-PL" sz="1600" dirty="0"/>
              <a:t>22 osób dorosłych</a:t>
            </a:r>
          </a:p>
          <a:p>
            <a:pPr marL="285750" indent="-285750">
              <a:buFont typeface="Arial" panose="020B0604020202020204" pitchFamily="34" charset="0"/>
              <a:buChar char="•"/>
            </a:pPr>
            <a:r>
              <a:rPr lang="pl-PL" sz="1600" dirty="0"/>
              <a:t>2457 uczniów klas 1-3</a:t>
            </a:r>
          </a:p>
        </p:txBody>
      </p:sp>
    </p:spTree>
    <p:extLst>
      <p:ext uri="{BB962C8B-B14F-4D97-AF65-F5344CB8AC3E}">
        <p14:creationId xmlns:p14="http://schemas.microsoft.com/office/powerpoint/2010/main" val="14928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539552" y="1311690"/>
            <a:ext cx="7848872" cy="3462486"/>
          </a:xfrm>
          <a:prstGeom prst="rect">
            <a:avLst/>
          </a:prstGeom>
          <a:noFill/>
        </p:spPr>
        <p:txBody>
          <a:bodyPr wrap="square" rtlCol="0">
            <a:spAutoFit/>
          </a:bodyPr>
          <a:lstStyle/>
          <a:p>
            <a:pPr algn="just">
              <a:lnSpc>
                <a:spcPct val="150000"/>
              </a:lnSpc>
            </a:pPr>
            <a:r>
              <a:rPr lang="pl-PL" sz="1600" dirty="0"/>
              <a:t>W pole </a:t>
            </a:r>
            <a:r>
              <a:rPr lang="pl-PL" sz="1600" b="1" i="1" dirty="0"/>
              <a:t>Strona startowa</a:t>
            </a:r>
            <a:r>
              <a:rPr lang="pl-PL" sz="1600" dirty="0"/>
              <a:t> wpisujemy adres wybranej strony lub jeśli jest ona właśnie otwarta wciskamy przycisk </a:t>
            </a:r>
            <a:r>
              <a:rPr lang="pl-PL" sz="1600" b="1" i="1" dirty="0"/>
              <a:t>Użyj bieżącej strony. </a:t>
            </a:r>
            <a:r>
              <a:rPr lang="pl-PL" sz="1600" dirty="0"/>
              <a:t>Możemy też wybrać stronę zapisaną wcześniej do zakładek. Po ustawieniu strony wciskamy przycisk </a:t>
            </a:r>
            <a:r>
              <a:rPr lang="pl-PL" sz="1600" b="1" i="1" dirty="0"/>
              <a:t>OK.</a:t>
            </a:r>
            <a:endParaRPr lang="pl-PL" sz="1600" dirty="0"/>
          </a:p>
          <a:p>
            <a:pPr>
              <a:lnSpc>
                <a:spcPct val="150000"/>
              </a:lnSpc>
            </a:pPr>
            <a:endParaRPr lang="pl-PL" sz="1600" dirty="0"/>
          </a:p>
          <a:p>
            <a:pPr>
              <a:lnSpc>
                <a:spcPct val="150000"/>
              </a:lnSpc>
            </a:pPr>
            <a:r>
              <a:rPr lang="pl-PL" sz="1600" dirty="0"/>
              <a:t>Oglądając strony zawsze</a:t>
            </a:r>
          </a:p>
          <a:p>
            <a:pPr algn="just">
              <a:lnSpc>
                <a:spcPct val="150000"/>
              </a:lnSpc>
            </a:pPr>
            <a:r>
              <a:rPr lang="pl-PL" sz="1600" dirty="0"/>
              <a:t>możemy przejść do strony </a:t>
            </a:r>
          </a:p>
          <a:p>
            <a:pPr>
              <a:lnSpc>
                <a:spcPct val="150000"/>
              </a:lnSpc>
            </a:pPr>
            <a:r>
              <a:rPr lang="pl-PL" sz="1600" dirty="0"/>
              <a:t>startowej wciskając </a:t>
            </a:r>
          </a:p>
          <a:p>
            <a:pPr>
              <a:lnSpc>
                <a:spcPct val="150000"/>
              </a:lnSpc>
            </a:pPr>
            <a:r>
              <a:rPr lang="pl-PL" sz="1600" dirty="0"/>
              <a:t>przycisk      (domek).</a:t>
            </a:r>
          </a:p>
          <a:p>
            <a:pPr>
              <a:lnSpc>
                <a:spcPct val="150000"/>
              </a:lnSpc>
            </a:pPr>
            <a:endParaRPr lang="pl-PL" dirty="0"/>
          </a:p>
        </p:txBody>
      </p:sp>
      <p:pic>
        <p:nvPicPr>
          <p:cNvPr id="9" name="detail-icon-img" descr="home, house icon"/>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039801"/>
            <a:ext cx="152400" cy="152400"/>
          </a:xfrm>
          <a:prstGeom prst="rect">
            <a:avLst/>
          </a:prstGeom>
          <a:noFill/>
          <a:ln>
            <a:noFill/>
          </a:ln>
        </p:spPr>
      </p:pic>
      <p:sp>
        <p:nvSpPr>
          <p:cNvPr id="5" name="Tytuł 4"/>
          <p:cNvSpPr>
            <a:spLocks noGrp="1"/>
          </p:cNvSpPr>
          <p:nvPr>
            <p:ph type="title"/>
          </p:nvPr>
        </p:nvSpPr>
        <p:spPr/>
        <p:txBody>
          <a:bodyPr/>
          <a:lstStyle/>
          <a:p>
            <a:r>
              <a:rPr lang="pl-PL" dirty="0"/>
              <a:t> Zakładki stron, strona domowa</a:t>
            </a:r>
          </a:p>
        </p:txBody>
      </p:sp>
      <p:pic>
        <p:nvPicPr>
          <p:cNvPr id="8" name="Obraz 7">
            <a:extLst>
              <a:ext uri="{FF2B5EF4-FFF2-40B4-BE49-F238E27FC236}">
                <a16:creationId xmlns:a16="http://schemas.microsoft.com/office/drawing/2014/main" id="{4BB43AF5-1A1B-4C3F-8F1B-8D160C68FCE5}"/>
              </a:ext>
            </a:extLst>
          </p:cNvPr>
          <p:cNvPicPr>
            <a:picLocks noChangeAspect="1"/>
          </p:cNvPicPr>
          <p:nvPr/>
        </p:nvPicPr>
        <p:blipFill>
          <a:blip r:embed="rId4"/>
          <a:stretch>
            <a:fillRect/>
          </a:stretch>
        </p:blipFill>
        <p:spPr>
          <a:xfrm>
            <a:off x="3382113" y="2852936"/>
            <a:ext cx="4976002" cy="2209992"/>
          </a:xfrm>
          <a:prstGeom prst="rect">
            <a:avLst/>
          </a:prstGeom>
          <a:ln>
            <a:solidFill>
              <a:schemeClr val="tx1"/>
            </a:solidFill>
            <a:prstDash val="solid"/>
          </a:ln>
        </p:spPr>
      </p:pic>
    </p:spTree>
    <p:extLst>
      <p:ext uri="{BB962C8B-B14F-4D97-AF65-F5344CB8AC3E}">
        <p14:creationId xmlns:p14="http://schemas.microsoft.com/office/powerpoint/2010/main" val="4040699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061998" y="1196752"/>
            <a:ext cx="7200800" cy="1154675"/>
          </a:xfrm>
          <a:prstGeom prst="rect">
            <a:avLst/>
          </a:prstGeom>
          <a:noFill/>
        </p:spPr>
        <p:txBody>
          <a:bodyPr wrap="square" rtlCol="0">
            <a:spAutoFit/>
          </a:bodyPr>
          <a:lstStyle/>
          <a:p>
            <a:pPr algn="just">
              <a:lnSpc>
                <a:spcPct val="150000"/>
              </a:lnSpc>
            </a:pPr>
            <a:r>
              <a:rPr lang="pl-PL" sz="1600" b="1" dirty="0"/>
              <a:t>Zapisywanie i drukowanie stron</a:t>
            </a:r>
            <a:r>
              <a:rPr lang="pl-PL" sz="1600" dirty="0"/>
              <a:t> - aby zapisać lub wydrukować stronę, należy ją najpierw otworzyć, a następnie z paska menu lub menu rozwijanego wybrać </a:t>
            </a:r>
            <a:r>
              <a:rPr lang="pl-PL" sz="1600" b="1" i="1" dirty="0"/>
              <a:t>Plik</a:t>
            </a:r>
            <a:r>
              <a:rPr lang="pl-PL" sz="1600" dirty="0"/>
              <a:t> i kliknąć żądaną opcję.</a:t>
            </a:r>
          </a:p>
        </p:txBody>
      </p:sp>
      <p:sp>
        <p:nvSpPr>
          <p:cNvPr id="4" name="Tytuł 3"/>
          <p:cNvSpPr>
            <a:spLocks noGrp="1"/>
          </p:cNvSpPr>
          <p:nvPr>
            <p:ph type="title"/>
          </p:nvPr>
        </p:nvSpPr>
        <p:spPr/>
        <p:txBody>
          <a:bodyPr/>
          <a:lstStyle/>
          <a:p>
            <a:r>
              <a:rPr lang="pl-PL" dirty="0"/>
              <a:t> Zapisywanie i drukowanie stron, zapisywanie obrazków</a:t>
            </a:r>
          </a:p>
        </p:txBody>
      </p:sp>
      <p:pic>
        <p:nvPicPr>
          <p:cNvPr id="3" name="Obraz 2">
            <a:extLst>
              <a:ext uri="{FF2B5EF4-FFF2-40B4-BE49-F238E27FC236}">
                <a16:creationId xmlns:a16="http://schemas.microsoft.com/office/drawing/2014/main" id="{91F7760D-2CB8-4878-9492-5B2F9145D296}"/>
              </a:ext>
            </a:extLst>
          </p:cNvPr>
          <p:cNvPicPr>
            <a:picLocks noChangeAspect="1"/>
          </p:cNvPicPr>
          <p:nvPr/>
        </p:nvPicPr>
        <p:blipFill rotWithShape="1">
          <a:blip r:embed="rId3"/>
          <a:srcRect l="1930" t="6238" r="831" b="1398"/>
          <a:stretch/>
        </p:blipFill>
        <p:spPr>
          <a:xfrm>
            <a:off x="2843808" y="2513704"/>
            <a:ext cx="5267542" cy="3674446"/>
          </a:xfrm>
          <a:prstGeom prst="rect">
            <a:avLst/>
          </a:prstGeom>
          <a:ln>
            <a:solidFill>
              <a:schemeClr val="tx1"/>
            </a:solidFill>
            <a:prstDash val="solid"/>
          </a:ln>
        </p:spPr>
      </p:pic>
    </p:spTree>
    <p:extLst>
      <p:ext uri="{BB962C8B-B14F-4D97-AF65-F5344CB8AC3E}">
        <p14:creationId xmlns:p14="http://schemas.microsoft.com/office/powerpoint/2010/main" val="986184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611910" y="1340768"/>
            <a:ext cx="5356834" cy="1246495"/>
          </a:xfrm>
          <a:prstGeom prst="rect">
            <a:avLst/>
          </a:prstGeom>
          <a:noFill/>
        </p:spPr>
        <p:txBody>
          <a:bodyPr wrap="square" rtlCol="0">
            <a:spAutoFit/>
          </a:bodyPr>
          <a:lstStyle/>
          <a:p>
            <a:pPr algn="just">
              <a:lnSpc>
                <a:spcPct val="150000"/>
              </a:lnSpc>
            </a:pPr>
            <a:r>
              <a:rPr lang="pl-PL" sz="1600" b="1" dirty="0"/>
              <a:t>Wyszukiwarka internetowa</a:t>
            </a:r>
            <a:r>
              <a:rPr lang="pl-PL" sz="1600" dirty="0"/>
              <a:t> – to program, który ułatwia wyszukiwanie informacji w Internecie. </a:t>
            </a:r>
          </a:p>
          <a:p>
            <a:pPr>
              <a:lnSpc>
                <a:spcPct val="150000"/>
              </a:lnSpc>
            </a:pPr>
            <a:endParaRPr lang="pl-PL" dirty="0"/>
          </a:p>
        </p:txBody>
      </p:sp>
      <p:sp>
        <p:nvSpPr>
          <p:cNvPr id="4" name="Tytuł 3"/>
          <p:cNvSpPr>
            <a:spLocks noGrp="1"/>
          </p:cNvSpPr>
          <p:nvPr>
            <p:ph type="title"/>
          </p:nvPr>
        </p:nvSpPr>
        <p:spPr/>
        <p:txBody>
          <a:bodyPr/>
          <a:lstStyle/>
          <a:p>
            <a:r>
              <a:rPr lang="pl-PL" dirty="0"/>
              <a:t> Korzystanie z wyszukiwarki internetowej</a:t>
            </a:r>
          </a:p>
        </p:txBody>
      </p:sp>
      <p:pic>
        <p:nvPicPr>
          <p:cNvPr id="2" name="Obraz 1">
            <a:extLst>
              <a:ext uri="{FF2B5EF4-FFF2-40B4-BE49-F238E27FC236}">
                <a16:creationId xmlns:a16="http://schemas.microsoft.com/office/drawing/2014/main" id="{8F5CA544-E510-43FA-ABB1-DB5C1B7D0996}"/>
              </a:ext>
            </a:extLst>
          </p:cNvPr>
          <p:cNvPicPr>
            <a:picLocks noChangeAspect="1"/>
          </p:cNvPicPr>
          <p:nvPr/>
        </p:nvPicPr>
        <p:blipFill>
          <a:blip r:embed="rId3"/>
          <a:stretch>
            <a:fillRect/>
          </a:stretch>
        </p:blipFill>
        <p:spPr>
          <a:xfrm>
            <a:off x="1699442" y="2499532"/>
            <a:ext cx="5832648" cy="3540604"/>
          </a:xfrm>
          <a:prstGeom prst="rect">
            <a:avLst/>
          </a:prstGeom>
          <a:ln>
            <a:solidFill>
              <a:schemeClr val="tx1"/>
            </a:solidFill>
            <a:prstDash val="solid"/>
          </a:ln>
        </p:spPr>
      </p:pic>
    </p:spTree>
    <p:extLst>
      <p:ext uri="{BB962C8B-B14F-4D97-AF65-F5344CB8AC3E}">
        <p14:creationId xmlns:p14="http://schemas.microsoft.com/office/powerpoint/2010/main" val="288611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369029" y="1196752"/>
            <a:ext cx="6984776" cy="1938992"/>
          </a:xfrm>
          <a:prstGeom prst="rect">
            <a:avLst/>
          </a:prstGeom>
          <a:noFill/>
        </p:spPr>
        <p:txBody>
          <a:bodyPr wrap="square" rtlCol="0">
            <a:spAutoFit/>
          </a:bodyPr>
          <a:lstStyle/>
          <a:p>
            <a:pPr algn="just">
              <a:lnSpc>
                <a:spcPct val="150000"/>
              </a:lnSpc>
            </a:pPr>
            <a:r>
              <a:rPr lang="pl-PL" sz="1600" dirty="0"/>
              <a:t>Najpopularniejszą wyszukiwarką na świecie jest wyszukiwarka </a:t>
            </a:r>
            <a:r>
              <a:rPr lang="pl-PL" sz="1600" b="1" i="1" dirty="0"/>
              <a:t>Google</a:t>
            </a:r>
            <a:r>
              <a:rPr lang="pl-PL" sz="1600" dirty="0"/>
              <a:t>.</a:t>
            </a:r>
          </a:p>
          <a:p>
            <a:pPr algn="just">
              <a:lnSpc>
                <a:spcPct val="150000"/>
              </a:lnSpc>
            </a:pPr>
            <a:r>
              <a:rPr lang="pl-PL" sz="1600" dirty="0"/>
              <a:t>Aby szybko i sprawnie odnaleźć coś w Internecie, niekoniecznie musimy znać adres strony internetowej, wystarczy wpisać do wyszukiwarki słowo kluczowe, które będzie związane z tym czego szukamy, a przeglądarka natychmiast wyświetli nam całą listę stron dotyczących szukanej informacji.</a:t>
            </a:r>
          </a:p>
        </p:txBody>
      </p:sp>
      <p:sp>
        <p:nvSpPr>
          <p:cNvPr id="4" name="Tytuł 3"/>
          <p:cNvSpPr>
            <a:spLocks noGrp="1"/>
          </p:cNvSpPr>
          <p:nvPr>
            <p:ph type="title"/>
          </p:nvPr>
        </p:nvSpPr>
        <p:spPr/>
        <p:txBody>
          <a:bodyPr/>
          <a:lstStyle/>
          <a:p>
            <a:r>
              <a:rPr lang="pl-PL" dirty="0"/>
              <a:t> Korzystanie z wyszukiwarki internetowej</a:t>
            </a:r>
          </a:p>
        </p:txBody>
      </p:sp>
      <p:pic>
        <p:nvPicPr>
          <p:cNvPr id="6" name="Obraz 5">
            <a:extLst>
              <a:ext uri="{FF2B5EF4-FFF2-40B4-BE49-F238E27FC236}">
                <a16:creationId xmlns:a16="http://schemas.microsoft.com/office/drawing/2014/main" id="{040A6ECC-0950-4775-92BB-487998348B0B}"/>
              </a:ext>
            </a:extLst>
          </p:cNvPr>
          <p:cNvPicPr>
            <a:picLocks noChangeAspect="1"/>
          </p:cNvPicPr>
          <p:nvPr/>
        </p:nvPicPr>
        <p:blipFill rotWithShape="1">
          <a:blip r:embed="rId3"/>
          <a:srcRect t="6102"/>
          <a:stretch/>
        </p:blipFill>
        <p:spPr>
          <a:xfrm>
            <a:off x="2339752" y="3429000"/>
            <a:ext cx="4896544" cy="2791005"/>
          </a:xfrm>
          <a:prstGeom prst="rect">
            <a:avLst/>
          </a:prstGeom>
          <a:ln>
            <a:solidFill>
              <a:schemeClr val="tx1"/>
            </a:solidFill>
            <a:prstDash val="solid"/>
          </a:ln>
        </p:spPr>
      </p:pic>
    </p:spTree>
    <p:extLst>
      <p:ext uri="{BB962C8B-B14F-4D97-AF65-F5344CB8AC3E}">
        <p14:creationId xmlns:p14="http://schemas.microsoft.com/office/powerpoint/2010/main" val="209563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455078" y="1196752"/>
            <a:ext cx="6665892" cy="2677656"/>
          </a:xfrm>
          <a:prstGeom prst="rect">
            <a:avLst/>
          </a:prstGeom>
          <a:noFill/>
        </p:spPr>
        <p:txBody>
          <a:bodyPr wrap="square" rtlCol="0">
            <a:spAutoFit/>
          </a:bodyPr>
          <a:lstStyle/>
          <a:p>
            <a:pPr algn="just">
              <a:lnSpc>
                <a:spcPct val="150000"/>
              </a:lnSpc>
            </a:pPr>
            <a:r>
              <a:rPr lang="pl-PL" sz="1600" dirty="0"/>
              <a:t>Aby wyszukać daną informację, która nie zawiera konkretnego słowa, należy to słowo poprzedzić znakiem minusa bez spacji np. dla ćwiczenia 7 wpiszemy </a:t>
            </a:r>
            <a:r>
              <a:rPr lang="pl-PL" sz="1600" b="1" dirty="0"/>
              <a:t>Małysz –</a:t>
            </a:r>
            <a:r>
              <a:rPr lang="pl-PL" sz="1600" b="1" dirty="0" err="1"/>
              <a:t>adam</a:t>
            </a:r>
            <a:r>
              <a:rPr lang="pl-PL" sz="1600" dirty="0"/>
              <a:t>. Wpisując zapytanie w taki sposób, zostaną wyszukane informacje niezawierające słowa „</a:t>
            </a:r>
            <a:r>
              <a:rPr lang="pl-PL" sz="1600" dirty="0" err="1"/>
              <a:t>adam</a:t>
            </a:r>
            <a:r>
              <a:rPr lang="pl-PL" sz="1600" dirty="0"/>
              <a:t>”.</a:t>
            </a:r>
          </a:p>
          <a:p>
            <a:pPr algn="just">
              <a:lnSpc>
                <a:spcPct val="150000"/>
              </a:lnSpc>
            </a:pPr>
            <a:r>
              <a:rPr lang="pl-PL" sz="1600" dirty="0"/>
              <a:t>Jeśli interesują nas tylko zdjęcia lub filmy dotyczące konkretnego wpisu, po wpisaniu słowa kluczowego należy wykorzystać górny pasek opcji wyszukiwarki.</a:t>
            </a:r>
          </a:p>
        </p:txBody>
      </p:sp>
      <p:sp>
        <p:nvSpPr>
          <p:cNvPr id="4" name="Tytuł 3"/>
          <p:cNvSpPr>
            <a:spLocks noGrp="1"/>
          </p:cNvSpPr>
          <p:nvPr>
            <p:ph type="title"/>
          </p:nvPr>
        </p:nvSpPr>
        <p:spPr/>
        <p:txBody>
          <a:bodyPr/>
          <a:lstStyle/>
          <a:p>
            <a:r>
              <a:rPr lang="pl-PL" dirty="0"/>
              <a:t> Korzystanie z wyszukiwarki internetowej</a:t>
            </a:r>
          </a:p>
        </p:txBody>
      </p:sp>
      <p:pic>
        <p:nvPicPr>
          <p:cNvPr id="2" name="Obraz 1">
            <a:extLst>
              <a:ext uri="{FF2B5EF4-FFF2-40B4-BE49-F238E27FC236}">
                <a16:creationId xmlns:a16="http://schemas.microsoft.com/office/drawing/2014/main" id="{AC0396C6-3116-4166-A47A-67955A0D46BE}"/>
              </a:ext>
            </a:extLst>
          </p:cNvPr>
          <p:cNvPicPr>
            <a:picLocks noChangeAspect="1"/>
          </p:cNvPicPr>
          <p:nvPr/>
        </p:nvPicPr>
        <p:blipFill rotWithShape="1">
          <a:blip r:embed="rId3"/>
          <a:srcRect l="1493" t="3468" b="9326"/>
          <a:stretch/>
        </p:blipFill>
        <p:spPr>
          <a:xfrm>
            <a:off x="1691680" y="4049206"/>
            <a:ext cx="6340840" cy="1927939"/>
          </a:xfrm>
          <a:prstGeom prst="rect">
            <a:avLst/>
          </a:prstGeom>
          <a:ln>
            <a:solidFill>
              <a:schemeClr val="tx1"/>
            </a:solidFill>
            <a:prstDash val="solid"/>
          </a:ln>
        </p:spPr>
      </p:pic>
      <p:sp>
        <p:nvSpPr>
          <p:cNvPr id="3" name="Prostokąt: zaokrąglone rogi 2">
            <a:extLst>
              <a:ext uri="{FF2B5EF4-FFF2-40B4-BE49-F238E27FC236}">
                <a16:creationId xmlns:a16="http://schemas.microsoft.com/office/drawing/2014/main" id="{DC03A714-0C1E-4DBF-96B7-A8BED743C925}"/>
              </a:ext>
            </a:extLst>
          </p:cNvPr>
          <p:cNvSpPr/>
          <p:nvPr/>
        </p:nvSpPr>
        <p:spPr>
          <a:xfrm>
            <a:off x="2483768" y="4653136"/>
            <a:ext cx="4608512" cy="36004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3851920" y="3478966"/>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1.5</a:t>
            </a:r>
          </a:p>
        </p:txBody>
      </p:sp>
    </p:spTree>
    <p:extLst>
      <p:ext uri="{BB962C8B-B14F-4D97-AF65-F5344CB8AC3E}">
        <p14:creationId xmlns:p14="http://schemas.microsoft.com/office/powerpoint/2010/main" val="2571327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061998" y="1185793"/>
            <a:ext cx="7560840" cy="1569660"/>
          </a:xfrm>
          <a:prstGeom prst="rect">
            <a:avLst/>
          </a:prstGeom>
          <a:noFill/>
        </p:spPr>
        <p:txBody>
          <a:bodyPr wrap="square" rtlCol="0">
            <a:spAutoFit/>
          </a:bodyPr>
          <a:lstStyle/>
          <a:p>
            <a:pPr algn="just">
              <a:lnSpc>
                <a:spcPct val="150000"/>
              </a:lnSpc>
            </a:pPr>
            <a:r>
              <a:rPr lang="pl-PL" sz="1600" dirty="0"/>
              <a:t>Wyszukiwarka Google posiada również bardzo przydatną opcję </a:t>
            </a:r>
            <a:r>
              <a:rPr lang="pl-PL" sz="1600" b="1" dirty="0"/>
              <a:t>wyszukiwania obrazem</a:t>
            </a:r>
            <a:r>
              <a:rPr lang="pl-PL" sz="1600" dirty="0"/>
              <a:t>. Aby wyszukać informacje na temat obrazu, który mamy zapisany na dysku, wystarczy przełączyć wyszukiwarkę w tryb grafiki i myszką przeciągnąć obraz w pole wyszukiwarki.</a:t>
            </a:r>
          </a:p>
        </p:txBody>
      </p:sp>
      <p:sp>
        <p:nvSpPr>
          <p:cNvPr id="4" name="Tytuł 3"/>
          <p:cNvSpPr>
            <a:spLocks noGrp="1"/>
          </p:cNvSpPr>
          <p:nvPr>
            <p:ph type="title"/>
          </p:nvPr>
        </p:nvSpPr>
        <p:spPr/>
        <p:txBody>
          <a:bodyPr/>
          <a:lstStyle/>
          <a:p>
            <a:r>
              <a:rPr lang="pl-PL" dirty="0"/>
              <a:t> Korzystanie z wyszukiwarki internetowej</a:t>
            </a:r>
          </a:p>
        </p:txBody>
      </p:sp>
      <p:pic>
        <p:nvPicPr>
          <p:cNvPr id="2" name="Obraz 1">
            <a:extLst>
              <a:ext uri="{FF2B5EF4-FFF2-40B4-BE49-F238E27FC236}">
                <a16:creationId xmlns:a16="http://schemas.microsoft.com/office/drawing/2014/main" id="{AE449A07-B4CA-4A84-B78F-A3878018B06C}"/>
              </a:ext>
            </a:extLst>
          </p:cNvPr>
          <p:cNvPicPr>
            <a:picLocks noChangeAspect="1"/>
          </p:cNvPicPr>
          <p:nvPr/>
        </p:nvPicPr>
        <p:blipFill rotWithShape="1">
          <a:blip r:embed="rId3"/>
          <a:srcRect t="4251"/>
          <a:stretch/>
        </p:blipFill>
        <p:spPr>
          <a:xfrm>
            <a:off x="1061998" y="2990902"/>
            <a:ext cx="7429500" cy="2681305"/>
          </a:xfrm>
          <a:prstGeom prst="rect">
            <a:avLst/>
          </a:prstGeom>
          <a:ln>
            <a:solidFill>
              <a:schemeClr val="tx1"/>
            </a:solidFill>
            <a:prstDash val="solid"/>
          </a:ln>
        </p:spPr>
      </p:pic>
    </p:spTree>
    <p:extLst>
      <p:ext uri="{BB962C8B-B14F-4D97-AF65-F5344CB8AC3E}">
        <p14:creationId xmlns:p14="http://schemas.microsoft.com/office/powerpoint/2010/main" val="236432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1351508"/>
            <a:ext cx="7344816" cy="1154675"/>
          </a:xfrm>
          <a:prstGeom prst="rect">
            <a:avLst/>
          </a:prstGeom>
          <a:noFill/>
        </p:spPr>
        <p:txBody>
          <a:bodyPr wrap="square" rtlCol="0">
            <a:spAutoFit/>
          </a:bodyPr>
          <a:lstStyle/>
          <a:p>
            <a:pPr algn="just">
              <a:lnSpc>
                <a:spcPct val="150000"/>
              </a:lnSpc>
            </a:pPr>
            <a:r>
              <a:rPr lang="pl-PL" sz="1600" dirty="0"/>
              <a:t>Świetnym przykładem zastosowania wyszukiwarki internetowej jest wykonanie ćwiczenia polegającego na znalezieniu dodatkowych materiałów mających na celu pomóc w prowadzeniu zajęć dla uczniów.  </a:t>
            </a:r>
          </a:p>
        </p:txBody>
      </p:sp>
      <p:sp>
        <p:nvSpPr>
          <p:cNvPr id="4" name="Tytuł 3"/>
          <p:cNvSpPr>
            <a:spLocks noGrp="1"/>
          </p:cNvSpPr>
          <p:nvPr>
            <p:ph type="title"/>
          </p:nvPr>
        </p:nvSpPr>
        <p:spPr/>
        <p:txBody>
          <a:bodyPr/>
          <a:lstStyle/>
          <a:p>
            <a:r>
              <a:rPr lang="pl-PL" dirty="0"/>
              <a:t> Korzystanie z wyszukiwarki internetowej</a:t>
            </a:r>
            <a:r>
              <a:rPr lang="en-GB" dirty="0"/>
              <a:t> -</a:t>
            </a:r>
            <a:r>
              <a:rPr lang="pl-PL" dirty="0"/>
              <a:t> ćwiczenia</a:t>
            </a:r>
            <a:r>
              <a:rPr lang="en-GB" dirty="0"/>
              <a:t> </a:t>
            </a:r>
            <a:endParaRPr lang="pl-PL" dirty="0"/>
          </a:p>
        </p:txBody>
      </p:sp>
      <p:pic>
        <p:nvPicPr>
          <p:cNvPr id="3" name="Obraz 2">
            <a:extLst>
              <a:ext uri="{FF2B5EF4-FFF2-40B4-BE49-F238E27FC236}">
                <a16:creationId xmlns:a16="http://schemas.microsoft.com/office/drawing/2014/main" id="{80B08EA3-3715-41BF-A407-0A6E40EEA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3694">
            <a:off x="5796136" y="3068960"/>
            <a:ext cx="2114845" cy="838317"/>
          </a:xfrm>
          <a:prstGeom prst="rect">
            <a:avLst/>
          </a:prstGeom>
        </p:spPr>
      </p:pic>
      <p:pic>
        <p:nvPicPr>
          <p:cNvPr id="6" name="Obraz 5">
            <a:extLst>
              <a:ext uri="{FF2B5EF4-FFF2-40B4-BE49-F238E27FC236}">
                <a16:creationId xmlns:a16="http://schemas.microsoft.com/office/drawing/2014/main" id="{84C608E1-0186-4B06-B827-6FC34C3AAF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5589240"/>
            <a:ext cx="7761905" cy="619048"/>
          </a:xfrm>
          <a:prstGeom prst="rect">
            <a:avLst/>
          </a:prstGeom>
        </p:spPr>
      </p:pic>
      <p:sp>
        <p:nvSpPr>
          <p:cNvPr id="9" name="pole tekstowe 8">
            <a:extLst>
              <a:ext uri="{FF2B5EF4-FFF2-40B4-BE49-F238E27FC236}">
                <a16:creationId xmlns:a16="http://schemas.microsoft.com/office/drawing/2014/main" id="{0251E5AA-9475-4CB6-9D45-9210D6C97A73}"/>
              </a:ext>
            </a:extLst>
          </p:cNvPr>
          <p:cNvSpPr txBox="1"/>
          <p:nvPr/>
        </p:nvSpPr>
        <p:spPr>
          <a:xfrm>
            <a:off x="899592" y="2780928"/>
            <a:ext cx="4752528" cy="2308324"/>
          </a:xfrm>
          <a:prstGeom prst="rect">
            <a:avLst/>
          </a:prstGeom>
          <a:noFill/>
        </p:spPr>
        <p:txBody>
          <a:bodyPr wrap="square" rtlCol="0">
            <a:spAutoFit/>
          </a:bodyPr>
          <a:lstStyle/>
          <a:p>
            <a:r>
              <a:rPr lang="pl-PL" sz="1600" dirty="0"/>
              <a:t>Wystarczy wpisać w polu wyszukiwania frazę taką jak przykładowo:</a:t>
            </a:r>
          </a:p>
          <a:p>
            <a:pPr marL="285750" indent="-285750">
              <a:buFont typeface="Arial" panose="020B0604020202020204" pitchFamily="34" charset="0"/>
              <a:buChar char="•"/>
            </a:pPr>
            <a:r>
              <a:rPr lang="pl-PL" sz="1600" dirty="0"/>
              <a:t>„</a:t>
            </a:r>
            <a:r>
              <a:rPr lang="pl-PL" sz="1600" dirty="0" err="1"/>
              <a:t>scratch</a:t>
            </a:r>
            <a:r>
              <a:rPr lang="pl-PL" sz="1600" dirty="0"/>
              <a:t> ćwiczenia”</a:t>
            </a:r>
          </a:p>
          <a:p>
            <a:pPr marL="285750" indent="-285750">
              <a:buFont typeface="Arial" panose="020B0604020202020204" pitchFamily="34" charset="0"/>
              <a:buChar char="•"/>
            </a:pPr>
            <a:r>
              <a:rPr lang="pl-PL" sz="1600" dirty="0"/>
              <a:t>„</a:t>
            </a:r>
            <a:r>
              <a:rPr lang="pl-PL" sz="1600" dirty="0" err="1"/>
              <a:t>scratch</a:t>
            </a:r>
            <a:r>
              <a:rPr lang="pl-PL" sz="1600" dirty="0"/>
              <a:t> przykłady”</a:t>
            </a:r>
          </a:p>
          <a:p>
            <a:pPr marL="285750" indent="-285750">
              <a:buFont typeface="Arial" panose="020B0604020202020204" pitchFamily="34" charset="0"/>
              <a:buChar char="•"/>
            </a:pPr>
            <a:r>
              <a:rPr lang="pl-PL" sz="1600" dirty="0"/>
              <a:t>„nauka programowania w </a:t>
            </a:r>
            <a:r>
              <a:rPr lang="pl-PL" sz="1600" dirty="0" err="1"/>
              <a:t>scratch</a:t>
            </a:r>
            <a:r>
              <a:rPr lang="pl-PL" sz="1600" dirty="0"/>
              <a:t>”</a:t>
            </a:r>
          </a:p>
          <a:p>
            <a:pPr marL="285750" indent="-285750">
              <a:buFont typeface="Arial" panose="020B0604020202020204" pitchFamily="34" charset="0"/>
              <a:buChar char="•"/>
            </a:pPr>
            <a:endParaRPr lang="pl-PL" sz="1600" dirty="0"/>
          </a:p>
          <a:p>
            <a:r>
              <a:rPr lang="pl-PL" sz="1600" dirty="0"/>
              <a:t>Dodatkową pomocą jest strona </a:t>
            </a:r>
            <a:r>
              <a:rPr lang="pl-PL" sz="1600" b="1" dirty="0"/>
              <a:t>Mistrzowie Kodowania</a:t>
            </a:r>
            <a:r>
              <a:rPr lang="pl-PL" sz="1600" dirty="0"/>
              <a:t>, którą możemy wyszukać korzystając z przeglądarki. </a:t>
            </a:r>
            <a:endParaRPr lang="en-GB" sz="1600" dirty="0"/>
          </a:p>
        </p:txBody>
      </p:sp>
      <p:sp>
        <p:nvSpPr>
          <p:cNvPr id="8" name="pole tekstowe 7"/>
          <p:cNvSpPr txBox="1"/>
          <p:nvPr/>
        </p:nvSpPr>
        <p:spPr>
          <a:xfrm>
            <a:off x="5900155" y="4904586"/>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1.6</a:t>
            </a:r>
          </a:p>
        </p:txBody>
      </p:sp>
    </p:spTree>
    <p:extLst>
      <p:ext uri="{BB962C8B-B14F-4D97-AF65-F5344CB8AC3E}">
        <p14:creationId xmlns:p14="http://schemas.microsoft.com/office/powerpoint/2010/main" val="3533980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827584" y="1163876"/>
            <a:ext cx="7344816" cy="1893339"/>
          </a:xfrm>
          <a:prstGeom prst="rect">
            <a:avLst/>
          </a:prstGeom>
          <a:noFill/>
        </p:spPr>
        <p:txBody>
          <a:bodyPr wrap="square" rtlCol="0">
            <a:spAutoFit/>
          </a:bodyPr>
          <a:lstStyle/>
          <a:p>
            <a:pPr algn="just">
              <a:lnSpc>
                <a:spcPct val="150000"/>
              </a:lnSpc>
            </a:pPr>
            <a:r>
              <a:rPr lang="pl-PL" sz="1600" b="1" dirty="0"/>
              <a:t>Mistrzowie Kodowania </a:t>
            </a:r>
            <a:r>
              <a:rPr lang="pl-PL" sz="1600" dirty="0"/>
              <a:t>jest stroną stworzoną z inicjatywy firmy </a:t>
            </a:r>
            <a:r>
              <a:rPr lang="pl-PL" sz="1600" b="1" dirty="0"/>
              <a:t>Samsung </a:t>
            </a:r>
            <a:r>
              <a:rPr lang="pl-PL" sz="1600" dirty="0"/>
              <a:t>mającą na celu wspieranie procesu nauki podstaw programowania wśród dzieci.</a:t>
            </a:r>
          </a:p>
          <a:p>
            <a:pPr algn="just">
              <a:lnSpc>
                <a:spcPct val="150000"/>
              </a:lnSpc>
            </a:pPr>
            <a:r>
              <a:rPr lang="pl-PL" sz="1600" dirty="0"/>
              <a:t>Strona posiada szereg materiałów, instrukcji oraz darmowych wykładów dla rodziców oraz nauczycieli dzieci w wieku wczesnoszkolnym. </a:t>
            </a:r>
          </a:p>
        </p:txBody>
      </p:sp>
      <p:sp>
        <p:nvSpPr>
          <p:cNvPr id="4" name="Tytuł 3"/>
          <p:cNvSpPr>
            <a:spLocks noGrp="1"/>
          </p:cNvSpPr>
          <p:nvPr>
            <p:ph type="title"/>
          </p:nvPr>
        </p:nvSpPr>
        <p:spPr/>
        <p:txBody>
          <a:bodyPr/>
          <a:lstStyle/>
          <a:p>
            <a:r>
              <a:rPr lang="pl-PL" dirty="0"/>
              <a:t> Korzystanie z wyszukiwarki internetowej</a:t>
            </a:r>
            <a:r>
              <a:rPr lang="en-GB" dirty="0"/>
              <a:t> -</a:t>
            </a:r>
            <a:r>
              <a:rPr lang="pl-PL" dirty="0"/>
              <a:t> ćwiczenia</a:t>
            </a:r>
            <a:r>
              <a:rPr lang="en-GB" dirty="0"/>
              <a:t> </a:t>
            </a:r>
            <a:endParaRPr lang="pl-PL" dirty="0"/>
          </a:p>
        </p:txBody>
      </p:sp>
      <p:pic>
        <p:nvPicPr>
          <p:cNvPr id="12" name="Obraz 11">
            <a:extLst>
              <a:ext uri="{FF2B5EF4-FFF2-40B4-BE49-F238E27FC236}">
                <a16:creationId xmlns:a16="http://schemas.microsoft.com/office/drawing/2014/main" id="{B9FFADBB-3071-460B-A972-C87034C75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3140968"/>
            <a:ext cx="3511634" cy="3068960"/>
          </a:xfrm>
          <a:prstGeom prst="rect">
            <a:avLst/>
          </a:prstGeom>
        </p:spPr>
      </p:pic>
    </p:spTree>
    <p:extLst>
      <p:ext uri="{BB962C8B-B14F-4D97-AF65-F5344CB8AC3E}">
        <p14:creationId xmlns:p14="http://schemas.microsoft.com/office/powerpoint/2010/main" val="1626935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252251-5DD5-479F-8ADA-7E0C9CA3A03D}"/>
              </a:ext>
            </a:extLst>
          </p:cNvPr>
          <p:cNvSpPr>
            <a:spLocks noGrp="1"/>
          </p:cNvSpPr>
          <p:nvPr>
            <p:ph type="title"/>
          </p:nvPr>
        </p:nvSpPr>
        <p:spPr/>
        <p:txBody>
          <a:bodyPr/>
          <a:lstStyle/>
          <a:p>
            <a:r>
              <a:rPr lang="pl-PL" dirty="0"/>
              <a:t> Korzystanie z wyszukiwarki internetowej</a:t>
            </a:r>
            <a:r>
              <a:rPr lang="en-GB" dirty="0"/>
              <a:t> -</a:t>
            </a:r>
            <a:r>
              <a:rPr lang="pl-PL" dirty="0"/>
              <a:t> ćwiczenia</a:t>
            </a:r>
            <a:r>
              <a:rPr lang="en-GB" dirty="0"/>
              <a:t> </a:t>
            </a:r>
          </a:p>
        </p:txBody>
      </p:sp>
      <p:pic>
        <p:nvPicPr>
          <p:cNvPr id="6" name="Obraz 5">
            <a:extLst>
              <a:ext uri="{FF2B5EF4-FFF2-40B4-BE49-F238E27FC236}">
                <a16:creationId xmlns:a16="http://schemas.microsoft.com/office/drawing/2014/main" id="{0AED4BD1-B29B-4542-A078-CA182E0D4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916832"/>
            <a:ext cx="3178856" cy="3312421"/>
          </a:xfrm>
          <a:prstGeom prst="rect">
            <a:avLst/>
          </a:prstGeom>
        </p:spPr>
      </p:pic>
      <p:sp>
        <p:nvSpPr>
          <p:cNvPr id="7" name="pole tekstowe 6">
            <a:extLst>
              <a:ext uri="{FF2B5EF4-FFF2-40B4-BE49-F238E27FC236}">
                <a16:creationId xmlns:a16="http://schemas.microsoft.com/office/drawing/2014/main" id="{FA2A7DA1-2703-4FCD-BBCD-0D9CC98894AE}"/>
              </a:ext>
            </a:extLst>
          </p:cNvPr>
          <p:cNvSpPr txBox="1"/>
          <p:nvPr/>
        </p:nvSpPr>
        <p:spPr>
          <a:xfrm>
            <a:off x="370970" y="2124319"/>
            <a:ext cx="4896544" cy="1815882"/>
          </a:xfrm>
          <a:prstGeom prst="rect">
            <a:avLst/>
          </a:prstGeom>
          <a:noFill/>
        </p:spPr>
        <p:txBody>
          <a:bodyPr wrap="square" rtlCol="0">
            <a:spAutoFit/>
          </a:bodyPr>
          <a:lstStyle/>
          <a:p>
            <a:r>
              <a:rPr lang="pl-PL" sz="1600" b="1" dirty="0"/>
              <a:t>Mistrzowie Kodowania </a:t>
            </a:r>
            <a:r>
              <a:rPr lang="pl-PL" sz="1600" dirty="0"/>
              <a:t>posiada własną bazę wiedzy Wiki zawierającą darmowe scenariusze oraz moduły, które mogą posłużyć jako gotowe materiały laboratoryjne podczas pracy z uczniami. </a:t>
            </a:r>
          </a:p>
          <a:p>
            <a:endParaRPr lang="pl-PL" sz="1600" b="1" dirty="0"/>
          </a:p>
          <a:p>
            <a:endParaRPr lang="pl-PL" sz="1600" b="1" dirty="0"/>
          </a:p>
          <a:p>
            <a:r>
              <a:rPr lang="en-GB" sz="1600" b="1" i="1" dirty="0"/>
              <a:t>wiki.mistrzowiekodowania.pl</a:t>
            </a:r>
          </a:p>
        </p:txBody>
      </p:sp>
      <p:sp>
        <p:nvSpPr>
          <p:cNvPr id="8" name="pole tekstowe 7">
            <a:extLst>
              <a:ext uri="{FF2B5EF4-FFF2-40B4-BE49-F238E27FC236}">
                <a16:creationId xmlns:a16="http://schemas.microsoft.com/office/drawing/2014/main" id="{38A6B375-E105-4A5B-943D-D16A9E7E2049}"/>
              </a:ext>
            </a:extLst>
          </p:cNvPr>
          <p:cNvSpPr txBox="1"/>
          <p:nvPr/>
        </p:nvSpPr>
        <p:spPr>
          <a:xfrm>
            <a:off x="371000" y="4354701"/>
            <a:ext cx="4608512" cy="830997"/>
          </a:xfrm>
          <a:prstGeom prst="rect">
            <a:avLst/>
          </a:prstGeom>
          <a:noFill/>
        </p:spPr>
        <p:txBody>
          <a:bodyPr wrap="square" rtlCol="0">
            <a:spAutoFit/>
          </a:bodyPr>
          <a:lstStyle/>
          <a:p>
            <a:r>
              <a:rPr lang="pl-PL" sz="1600" dirty="0"/>
              <a:t>Oprócz treści przykładów i instrukcji strona oferuje wskazówki oraz propozycje dotyczące prowadzenia ćwiczeń. </a:t>
            </a:r>
            <a:endParaRPr lang="en-GB" sz="1600" dirty="0"/>
          </a:p>
        </p:txBody>
      </p:sp>
    </p:spTree>
    <p:extLst>
      <p:ext uri="{BB962C8B-B14F-4D97-AF65-F5344CB8AC3E}">
        <p14:creationId xmlns:p14="http://schemas.microsoft.com/office/powerpoint/2010/main" val="3393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403648" y="1351508"/>
            <a:ext cx="6768752" cy="4154984"/>
          </a:xfrm>
          <a:prstGeom prst="rect">
            <a:avLst/>
          </a:prstGeom>
          <a:noFill/>
        </p:spPr>
        <p:txBody>
          <a:bodyPr wrap="square" rtlCol="0">
            <a:spAutoFit/>
          </a:bodyPr>
          <a:lstStyle/>
          <a:p>
            <a:pPr algn="just">
              <a:lnSpc>
                <a:spcPct val="150000"/>
              </a:lnSpc>
            </a:pPr>
            <a:r>
              <a:rPr lang="pl-PL" sz="1600" b="1" dirty="0"/>
              <a:t>Anonimowość w Internecie – </a:t>
            </a:r>
            <a:r>
              <a:rPr lang="pl-PL" sz="1600" dirty="0"/>
              <a:t>najprawdopodobniej całkowita anonimowość w Internecie nie jest możliwa. Możemy jednak przestrzegać kilku zasad, aby nasza aktywność internetowa nie szkodziła ani nam, ani innym użytkownikom. </a:t>
            </a:r>
          </a:p>
          <a:p>
            <a:pPr marL="285750" indent="-285750">
              <a:lnSpc>
                <a:spcPct val="150000"/>
              </a:lnSpc>
              <a:buFont typeface="Arial" pitchFamily="34" charset="0"/>
              <a:buChar char="•"/>
            </a:pPr>
            <a:r>
              <a:rPr lang="pl-PL" sz="1600" dirty="0"/>
              <a:t>Dyskrecja</a:t>
            </a:r>
          </a:p>
          <a:p>
            <a:pPr marL="285750" indent="-285750">
              <a:lnSpc>
                <a:spcPct val="150000"/>
              </a:lnSpc>
              <a:buFont typeface="Arial" pitchFamily="34" charset="0"/>
              <a:buChar char="•"/>
            </a:pPr>
            <a:r>
              <a:rPr lang="pl-PL" sz="1600" dirty="0"/>
              <a:t>Anonimowość</a:t>
            </a:r>
          </a:p>
          <a:p>
            <a:pPr marL="285750" indent="-285750">
              <a:lnSpc>
                <a:spcPct val="150000"/>
              </a:lnSpc>
              <a:buFont typeface="Arial" pitchFamily="34" charset="0"/>
              <a:buChar char="•"/>
            </a:pPr>
            <a:r>
              <a:rPr lang="pl-PL" sz="1600" dirty="0"/>
              <a:t>Ograniczone zaufanie</a:t>
            </a:r>
          </a:p>
          <a:p>
            <a:pPr marL="285750" indent="-285750">
              <a:lnSpc>
                <a:spcPct val="150000"/>
              </a:lnSpc>
              <a:buFont typeface="Arial" pitchFamily="34" charset="0"/>
              <a:buChar char="•"/>
            </a:pPr>
            <a:r>
              <a:rPr lang="pl-PL" sz="1600" dirty="0"/>
              <a:t>Szczerość (nie podszywamy się pod kogoś, kim nie jesteśmy)</a:t>
            </a:r>
          </a:p>
          <a:p>
            <a:pPr marL="285750" indent="-285750">
              <a:lnSpc>
                <a:spcPct val="150000"/>
              </a:lnSpc>
              <a:buFont typeface="Arial" pitchFamily="34" charset="0"/>
              <a:buChar char="•"/>
            </a:pPr>
            <a:r>
              <a:rPr lang="pl-PL" sz="1600" dirty="0"/>
              <a:t>Uprzejmość</a:t>
            </a:r>
          </a:p>
          <a:p>
            <a:pPr marL="285750" indent="-285750">
              <a:lnSpc>
                <a:spcPct val="150000"/>
              </a:lnSpc>
              <a:buFont typeface="Arial" pitchFamily="34" charset="0"/>
              <a:buChar char="•"/>
            </a:pPr>
            <a:r>
              <a:rPr lang="pl-PL" sz="1600" dirty="0"/>
              <a:t>Ochrona haseł</a:t>
            </a:r>
          </a:p>
          <a:p>
            <a:pPr marL="285750" indent="-285750">
              <a:lnSpc>
                <a:spcPct val="150000"/>
              </a:lnSpc>
              <a:buFont typeface="Arial" pitchFamily="34" charset="0"/>
              <a:buChar char="•"/>
            </a:pPr>
            <a:r>
              <a:rPr lang="pl-PL" sz="1600" dirty="0"/>
              <a:t>Ochrona danych przed złośliwym oprogramowaniem</a:t>
            </a:r>
          </a:p>
        </p:txBody>
      </p:sp>
      <p:sp>
        <p:nvSpPr>
          <p:cNvPr id="4" name="Tytuł 3"/>
          <p:cNvSpPr>
            <a:spLocks noGrp="1"/>
          </p:cNvSpPr>
          <p:nvPr>
            <p:ph type="title"/>
          </p:nvPr>
        </p:nvSpPr>
        <p:spPr/>
        <p:txBody>
          <a:bodyPr/>
          <a:lstStyle/>
          <a:p>
            <a:r>
              <a:rPr lang="pl-PL" dirty="0"/>
              <a:t> Korzystanie z wyszukiwarki internetowej</a:t>
            </a:r>
          </a:p>
        </p:txBody>
      </p:sp>
    </p:spTree>
    <p:extLst>
      <p:ext uri="{BB962C8B-B14F-4D97-AF65-F5344CB8AC3E}">
        <p14:creationId xmlns:p14="http://schemas.microsoft.com/office/powerpoint/2010/main" val="19282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Projekt „Programista z klasą”</a:t>
            </a:r>
          </a:p>
        </p:txBody>
      </p:sp>
      <p:sp>
        <p:nvSpPr>
          <p:cNvPr id="3" name="pole tekstowe 2"/>
          <p:cNvSpPr txBox="1"/>
          <p:nvPr/>
        </p:nvSpPr>
        <p:spPr>
          <a:xfrm>
            <a:off x="467544" y="1268760"/>
            <a:ext cx="8136904" cy="1107996"/>
          </a:xfrm>
          <a:prstGeom prst="rect">
            <a:avLst/>
          </a:prstGeom>
          <a:noFill/>
        </p:spPr>
        <p:txBody>
          <a:bodyPr wrap="square" rtlCol="0">
            <a:spAutoFit/>
          </a:bodyPr>
          <a:lstStyle/>
          <a:p>
            <a:r>
              <a:rPr lang="pl-PL" sz="1600" dirty="0"/>
              <a:t>Planowane działania w projekcie:</a:t>
            </a:r>
          </a:p>
          <a:p>
            <a:pPr marL="285750" indent="-285750">
              <a:buFont typeface="Arial" panose="020B0604020202020204" pitchFamily="34" charset="0"/>
              <a:buChar char="•"/>
            </a:pPr>
            <a:r>
              <a:rPr lang="pl-PL" sz="1600" dirty="0"/>
              <a:t>16-godzinne szkolenie dla nauczycieli</a:t>
            </a:r>
          </a:p>
          <a:p>
            <a:pPr marL="285750" indent="-285750">
              <a:buFont typeface="Arial" panose="020B0604020202020204" pitchFamily="34" charset="0"/>
              <a:buChar char="•"/>
            </a:pPr>
            <a:r>
              <a:rPr lang="pl-PL" sz="1600" dirty="0"/>
              <a:t>Szkolenie w formule </a:t>
            </a:r>
            <a:r>
              <a:rPr lang="pl-PL" sz="1600" dirty="0" err="1"/>
              <a:t>blended</a:t>
            </a:r>
            <a:r>
              <a:rPr lang="pl-PL" sz="1600" dirty="0"/>
              <a:t>-learning dla przedstawicieli bibliotek i domów kultury</a:t>
            </a:r>
          </a:p>
          <a:p>
            <a:pPr marL="285750" indent="-285750">
              <a:buFont typeface="Arial" panose="020B0604020202020204" pitchFamily="34" charset="0"/>
              <a:buChar char="•"/>
            </a:pPr>
            <a:r>
              <a:rPr lang="pl-PL" sz="1600" dirty="0"/>
              <a:t>30-godzinne zajęcia lekcyjne dla uczniów </a:t>
            </a:r>
          </a:p>
        </p:txBody>
      </p:sp>
      <p:sp>
        <p:nvSpPr>
          <p:cNvPr id="4" name="pole tekstowe 3"/>
          <p:cNvSpPr txBox="1"/>
          <p:nvPr/>
        </p:nvSpPr>
        <p:spPr>
          <a:xfrm>
            <a:off x="611560" y="3068960"/>
            <a:ext cx="7992888" cy="2308324"/>
          </a:xfrm>
          <a:prstGeom prst="rect">
            <a:avLst/>
          </a:prstGeom>
          <a:noFill/>
        </p:spPr>
        <p:txBody>
          <a:bodyPr wrap="square" rtlCol="0">
            <a:spAutoFit/>
          </a:bodyPr>
          <a:lstStyle/>
          <a:p>
            <a:r>
              <a:rPr lang="pl-PL" sz="1600" dirty="0"/>
              <a:t>Główne korzyści dla uczestników projektu:</a:t>
            </a:r>
          </a:p>
          <a:p>
            <a:pPr marL="285750" indent="-285750">
              <a:buFont typeface="Arial" panose="020B0604020202020204" pitchFamily="34" charset="0"/>
              <a:buChar char="•"/>
            </a:pPr>
            <a:r>
              <a:rPr lang="pl-PL" sz="1600" dirty="0"/>
              <a:t>Ponad 10 tys. godzin wsparcia trenerów dla nauczycieli (trener-nauczyciel, trener-animator, prelegent-webinarium)</a:t>
            </a:r>
          </a:p>
          <a:p>
            <a:pPr marL="285750" indent="-285750">
              <a:buFont typeface="Arial" panose="020B0604020202020204" pitchFamily="34" charset="0"/>
              <a:buChar char="•"/>
            </a:pPr>
            <a:r>
              <a:rPr lang="pl-PL" sz="1600" dirty="0"/>
              <a:t>Doradztwo przez cały okres zajęć pozalekcyjnych dla uczniów (22 miesiące)</a:t>
            </a:r>
          </a:p>
          <a:p>
            <a:pPr marL="285750" indent="-285750">
              <a:buFont typeface="Arial" panose="020B0604020202020204" pitchFamily="34" charset="0"/>
              <a:buChar char="•"/>
            </a:pPr>
            <a:r>
              <a:rPr lang="pl-PL" sz="1600" dirty="0"/>
              <a:t>Dostęp do platformy edukacyjnej</a:t>
            </a:r>
          </a:p>
          <a:p>
            <a:pPr marL="285750" indent="-285750">
              <a:buFont typeface="Arial" panose="020B0604020202020204" pitchFamily="34" charset="0"/>
              <a:buChar char="•"/>
            </a:pPr>
            <a:r>
              <a:rPr lang="pl-PL" sz="1600" dirty="0"/>
              <a:t>Sprzęt informatyczny przekazany nauczycielom i do szkół w ramach projektu</a:t>
            </a:r>
          </a:p>
          <a:p>
            <a:pPr marL="285750" indent="-285750">
              <a:buFont typeface="Arial" panose="020B0604020202020204" pitchFamily="34" charset="0"/>
              <a:buChar char="•"/>
            </a:pPr>
            <a:r>
              <a:rPr lang="pl-PL" sz="1600" dirty="0"/>
              <a:t>Bezpłatne materiały edukacyjne dla nauczycieli i osób dorosłych biorących udział </a:t>
            </a:r>
            <a:r>
              <a:rPr lang="pl-PL" sz="1600" dirty="0" err="1"/>
              <a:t>wszkoleniu</a:t>
            </a:r>
            <a:endParaRPr lang="pl-PL" sz="1600" dirty="0"/>
          </a:p>
          <a:p>
            <a:pPr marL="285750" indent="-285750">
              <a:buFont typeface="Arial" panose="020B0604020202020204" pitchFamily="34" charset="0"/>
              <a:buChar char="•"/>
            </a:pPr>
            <a:r>
              <a:rPr lang="pl-PL" sz="1600" dirty="0"/>
              <a:t>Gry planszowe przekazane do szkół w ramach projektu</a:t>
            </a:r>
          </a:p>
        </p:txBody>
      </p:sp>
    </p:spTree>
    <p:extLst>
      <p:ext uri="{BB962C8B-B14F-4D97-AF65-F5344CB8AC3E}">
        <p14:creationId xmlns:p14="http://schemas.microsoft.com/office/powerpoint/2010/main" val="97786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71600" y="1700808"/>
            <a:ext cx="2396586" cy="1015663"/>
          </a:xfrm>
          <a:prstGeom prst="rect">
            <a:avLst/>
          </a:prstGeom>
        </p:spPr>
        <p:txBody>
          <a:bodyPr wrap="square">
            <a:spAutoFit/>
          </a:bodyPr>
          <a:lstStyle/>
          <a:p>
            <a:pPr algn="ctr"/>
            <a:r>
              <a:rPr lang="pl-PL" sz="2000" dirty="0">
                <a:solidFill>
                  <a:srgbClr val="FF0000"/>
                </a:solidFill>
              </a:rPr>
              <a:t>Pamiętajmy o bezpieczeństwie </a:t>
            </a:r>
          </a:p>
          <a:p>
            <a:pPr algn="ctr"/>
            <a:r>
              <a:rPr lang="pl-PL" sz="2000" dirty="0">
                <a:solidFill>
                  <a:srgbClr val="FF0000"/>
                </a:solidFill>
              </a:rPr>
              <a:t>dzieci w sieci!!!</a:t>
            </a:r>
          </a:p>
        </p:txBody>
      </p:sp>
      <p:pic>
        <p:nvPicPr>
          <p:cNvPr id="6" name="Obraz 5" descr="http://stronydladzieci.pl/images/bezpieczny_internet.jpg"/>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343324"/>
            <a:ext cx="4176504" cy="4467522"/>
          </a:xfrm>
          <a:prstGeom prst="rect">
            <a:avLst/>
          </a:prstGeom>
          <a:noFill/>
          <a:ln>
            <a:noFill/>
          </a:ln>
        </p:spPr>
      </p:pic>
      <p:sp>
        <p:nvSpPr>
          <p:cNvPr id="8" name="Prostokąt 7"/>
          <p:cNvSpPr/>
          <p:nvPr/>
        </p:nvSpPr>
        <p:spPr>
          <a:xfrm>
            <a:off x="107504" y="5952706"/>
            <a:ext cx="5612725" cy="307777"/>
          </a:xfrm>
          <a:prstGeom prst="rect">
            <a:avLst/>
          </a:prstGeom>
        </p:spPr>
        <p:txBody>
          <a:bodyPr wrap="square">
            <a:spAutoFit/>
          </a:bodyPr>
          <a:lstStyle/>
          <a:p>
            <a:r>
              <a:rPr lang="pl-PL" sz="1400" dirty="0"/>
              <a:t>Plakat pochodzi z portalu http://stronydladzieci.pl/</a:t>
            </a:r>
          </a:p>
        </p:txBody>
      </p:sp>
      <p:sp>
        <p:nvSpPr>
          <p:cNvPr id="5" name="Tytuł 4"/>
          <p:cNvSpPr>
            <a:spLocks noGrp="1"/>
          </p:cNvSpPr>
          <p:nvPr>
            <p:ph type="title"/>
          </p:nvPr>
        </p:nvSpPr>
        <p:spPr/>
        <p:txBody>
          <a:bodyPr/>
          <a:lstStyle/>
          <a:p>
            <a:r>
              <a:rPr lang="pl-PL" dirty="0"/>
              <a:t> Korzystanie z wyszukiwarki internetowej</a:t>
            </a:r>
          </a:p>
        </p:txBody>
      </p:sp>
    </p:spTree>
    <p:extLst>
      <p:ext uri="{BB962C8B-B14F-4D97-AF65-F5344CB8AC3E}">
        <p14:creationId xmlns:p14="http://schemas.microsoft.com/office/powerpoint/2010/main" val="3831875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 Korzystanie z wyszukiwarki internetowej</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955195"/>
            <a:ext cx="4608512" cy="32293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115616" y="1241735"/>
            <a:ext cx="6696744" cy="1524007"/>
          </a:xfrm>
          <a:prstGeom prst="rect">
            <a:avLst/>
          </a:prstGeom>
        </p:spPr>
        <p:txBody>
          <a:bodyPr wrap="square">
            <a:spAutoFit/>
          </a:bodyPr>
          <a:lstStyle/>
          <a:p>
            <a:pPr algn="just">
              <a:lnSpc>
                <a:spcPct val="150000"/>
              </a:lnSpc>
            </a:pPr>
            <a:r>
              <a:rPr lang="pl-PL" sz="1600" b="1" i="1" dirty="0"/>
              <a:t>Sieciaki </a:t>
            </a:r>
            <a:r>
              <a:rPr lang="pl-PL" sz="1600" dirty="0"/>
              <a:t>to edukacyjny portal internetowy uruchomiony w ramach programu Dziecko w Sieci. Stanowi doskonałe źródło wiedzy dotyczące bezpieczeństwa dzieci w Internecie. Z sieciakami warto zapoznać się samemu, a potem pokazać je swoim pociechom.</a:t>
            </a:r>
            <a:endParaRPr lang="pl-PL" sz="1600" b="1" i="1" dirty="0"/>
          </a:p>
        </p:txBody>
      </p:sp>
    </p:spTree>
    <p:extLst>
      <p:ext uri="{BB962C8B-B14F-4D97-AF65-F5344CB8AC3E}">
        <p14:creationId xmlns:p14="http://schemas.microsoft.com/office/powerpoint/2010/main" val="2998608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ED35BA-CD93-4BD1-8015-A8BDF89FAB23}"/>
              </a:ext>
            </a:extLst>
          </p:cNvPr>
          <p:cNvSpPr>
            <a:spLocks noGrp="1"/>
          </p:cNvSpPr>
          <p:nvPr>
            <p:ph type="title"/>
          </p:nvPr>
        </p:nvSpPr>
        <p:spPr/>
        <p:txBody>
          <a:bodyPr/>
          <a:lstStyle/>
          <a:p>
            <a:r>
              <a:rPr lang="pl-PL" dirty="0"/>
              <a:t>Materiały edukacyjne – platforma e-</a:t>
            </a:r>
            <a:r>
              <a:rPr lang="pl-PL" dirty="0" err="1"/>
              <a:t>WSIiZ</a:t>
            </a:r>
            <a:endParaRPr lang="en-GB" dirty="0"/>
          </a:p>
        </p:txBody>
      </p:sp>
      <p:pic>
        <p:nvPicPr>
          <p:cNvPr id="4" name="Obraz 3">
            <a:extLst>
              <a:ext uri="{FF2B5EF4-FFF2-40B4-BE49-F238E27FC236}">
                <a16:creationId xmlns:a16="http://schemas.microsoft.com/office/drawing/2014/main" id="{E9C56291-E1A7-45A9-8074-22DB80EA42B1}"/>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0152" y="1196752"/>
            <a:ext cx="2906956" cy="939917"/>
          </a:xfrm>
          <a:prstGeom prst="rect">
            <a:avLst/>
          </a:prstGeom>
        </p:spPr>
      </p:pic>
      <p:pic>
        <p:nvPicPr>
          <p:cNvPr id="6" name="Obraz 5">
            <a:extLst>
              <a:ext uri="{FF2B5EF4-FFF2-40B4-BE49-F238E27FC236}">
                <a16:creationId xmlns:a16="http://schemas.microsoft.com/office/drawing/2014/main" id="{48A55236-DC07-4268-8498-5C4BE1CC90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861048"/>
            <a:ext cx="3809562" cy="2158752"/>
          </a:xfrm>
          <a:prstGeom prst="rect">
            <a:avLst/>
          </a:prstGeom>
        </p:spPr>
      </p:pic>
      <p:sp>
        <p:nvSpPr>
          <p:cNvPr id="7" name="pole tekstowe 6">
            <a:extLst>
              <a:ext uri="{FF2B5EF4-FFF2-40B4-BE49-F238E27FC236}">
                <a16:creationId xmlns:a16="http://schemas.microsoft.com/office/drawing/2014/main" id="{E4F7495F-6595-4C1E-9E29-A2D4F5E77A95}"/>
              </a:ext>
            </a:extLst>
          </p:cNvPr>
          <p:cNvSpPr txBox="1"/>
          <p:nvPr/>
        </p:nvSpPr>
        <p:spPr>
          <a:xfrm>
            <a:off x="377385" y="1728477"/>
            <a:ext cx="5040560" cy="830997"/>
          </a:xfrm>
          <a:prstGeom prst="rect">
            <a:avLst/>
          </a:prstGeom>
          <a:noFill/>
        </p:spPr>
        <p:txBody>
          <a:bodyPr wrap="square" rtlCol="0">
            <a:spAutoFit/>
          </a:bodyPr>
          <a:lstStyle/>
          <a:p>
            <a:r>
              <a:rPr lang="pl-PL" sz="1600" dirty="0"/>
              <a:t>Platforma </a:t>
            </a:r>
            <a:r>
              <a:rPr lang="pl-PL" sz="1600" b="1" dirty="0"/>
              <a:t>e-wsiz.edu.pl </a:t>
            </a:r>
            <a:r>
              <a:rPr lang="pl-PL" sz="1600" dirty="0"/>
              <a:t>będzie pomocnym narzędziem podczas prowadzenia zajęć z wykorzystaniem programu </a:t>
            </a:r>
            <a:r>
              <a:rPr lang="pl-PL" sz="1600" b="1" dirty="0"/>
              <a:t>Scratch. </a:t>
            </a:r>
            <a:endParaRPr lang="en-GB" sz="1600" b="1" dirty="0"/>
          </a:p>
        </p:txBody>
      </p:sp>
      <p:sp>
        <p:nvSpPr>
          <p:cNvPr id="8" name="pole tekstowe 7">
            <a:extLst>
              <a:ext uri="{FF2B5EF4-FFF2-40B4-BE49-F238E27FC236}">
                <a16:creationId xmlns:a16="http://schemas.microsoft.com/office/drawing/2014/main" id="{D74A5C28-D157-47EC-AE6B-56BAD35F2BEB}"/>
              </a:ext>
            </a:extLst>
          </p:cNvPr>
          <p:cNvSpPr txBox="1"/>
          <p:nvPr/>
        </p:nvSpPr>
        <p:spPr>
          <a:xfrm>
            <a:off x="5076056" y="3717032"/>
            <a:ext cx="3672408" cy="1815882"/>
          </a:xfrm>
          <a:prstGeom prst="rect">
            <a:avLst/>
          </a:prstGeom>
          <a:noFill/>
        </p:spPr>
        <p:txBody>
          <a:bodyPr wrap="square" rtlCol="0">
            <a:spAutoFit/>
          </a:bodyPr>
          <a:lstStyle/>
          <a:p>
            <a:r>
              <a:rPr lang="pl-PL" sz="1600" dirty="0"/>
              <a:t>Strona posiada szereg darmowych kursów dostępnych dla każdego zarejestrowanego użytkownika oraz została rozbudowana w związku z realizacją projektu </a:t>
            </a:r>
            <a:r>
              <a:rPr lang="pl-PL" sz="1600" b="1" i="1" dirty="0"/>
              <a:t>Programista z Klasą</a:t>
            </a:r>
            <a:endParaRPr lang="pl-PL" sz="1600" dirty="0"/>
          </a:p>
          <a:p>
            <a:r>
              <a:rPr lang="pl-PL" sz="1600" dirty="0"/>
              <a:t> </a:t>
            </a:r>
            <a:endParaRPr lang="en-GB" sz="1600" dirty="0"/>
          </a:p>
        </p:txBody>
      </p:sp>
      <p:sp>
        <p:nvSpPr>
          <p:cNvPr id="9" name="pole tekstowe 8"/>
          <p:cNvSpPr txBox="1"/>
          <p:nvPr/>
        </p:nvSpPr>
        <p:spPr>
          <a:xfrm>
            <a:off x="4788024" y="2780928"/>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1.7</a:t>
            </a:r>
          </a:p>
        </p:txBody>
      </p:sp>
    </p:spTree>
    <p:extLst>
      <p:ext uri="{BB962C8B-B14F-4D97-AF65-F5344CB8AC3E}">
        <p14:creationId xmlns:p14="http://schemas.microsoft.com/office/powerpoint/2010/main" val="266805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ED35BA-CD93-4BD1-8015-A8BDF89FAB23}"/>
              </a:ext>
            </a:extLst>
          </p:cNvPr>
          <p:cNvSpPr>
            <a:spLocks noGrp="1"/>
          </p:cNvSpPr>
          <p:nvPr>
            <p:ph type="title"/>
          </p:nvPr>
        </p:nvSpPr>
        <p:spPr/>
        <p:txBody>
          <a:bodyPr/>
          <a:lstStyle/>
          <a:p>
            <a:r>
              <a:rPr lang="pl-PL" dirty="0"/>
              <a:t>Materiały edukacyjne – platforma e-</a:t>
            </a:r>
            <a:r>
              <a:rPr lang="pl-PL" dirty="0" err="1"/>
              <a:t>WSIiZ</a:t>
            </a:r>
            <a:endParaRPr lang="en-GB" dirty="0"/>
          </a:p>
        </p:txBody>
      </p:sp>
      <p:pic>
        <p:nvPicPr>
          <p:cNvPr id="3" name="Obraz 2">
            <a:extLst>
              <a:ext uri="{FF2B5EF4-FFF2-40B4-BE49-F238E27FC236}">
                <a16:creationId xmlns:a16="http://schemas.microsoft.com/office/drawing/2014/main" id="{E051149E-B6FE-4F63-BF0D-DDDF0BE08E26}"/>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0152" y="1196752"/>
            <a:ext cx="2906956" cy="939917"/>
          </a:xfrm>
          <a:prstGeom prst="rect">
            <a:avLst/>
          </a:prstGeom>
        </p:spPr>
      </p:pic>
      <p:pic>
        <p:nvPicPr>
          <p:cNvPr id="5" name="Obraz 4">
            <a:extLst>
              <a:ext uri="{FF2B5EF4-FFF2-40B4-BE49-F238E27FC236}">
                <a16:creationId xmlns:a16="http://schemas.microsoft.com/office/drawing/2014/main" id="{96DD0E98-FC19-4D05-B385-4786BBD1A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4076857"/>
            <a:ext cx="3834945" cy="1584391"/>
          </a:xfrm>
          <a:prstGeom prst="rect">
            <a:avLst/>
          </a:prstGeom>
        </p:spPr>
      </p:pic>
      <p:sp>
        <p:nvSpPr>
          <p:cNvPr id="6" name="pole tekstowe 5">
            <a:extLst>
              <a:ext uri="{FF2B5EF4-FFF2-40B4-BE49-F238E27FC236}">
                <a16:creationId xmlns:a16="http://schemas.microsoft.com/office/drawing/2014/main" id="{F5E571CD-D55D-409A-876C-F96E109DE412}"/>
              </a:ext>
            </a:extLst>
          </p:cNvPr>
          <p:cNvSpPr txBox="1"/>
          <p:nvPr/>
        </p:nvSpPr>
        <p:spPr>
          <a:xfrm>
            <a:off x="1340900" y="2596805"/>
            <a:ext cx="7128792" cy="830997"/>
          </a:xfrm>
          <a:prstGeom prst="rect">
            <a:avLst/>
          </a:prstGeom>
          <a:noFill/>
        </p:spPr>
        <p:txBody>
          <a:bodyPr wrap="square" rtlCol="0">
            <a:spAutoFit/>
          </a:bodyPr>
          <a:lstStyle/>
          <a:p>
            <a:r>
              <a:rPr lang="pl-PL" sz="1600" dirty="0"/>
              <a:t>Każdy nowy użytkownik może dołączyć do społeczności poprzez założenie konta na portalu – nauczyciele uczestniczący w projekcie powinni posiadać gotowe konta z dostępem do ćwiczeń związanych z </a:t>
            </a:r>
            <a:r>
              <a:rPr lang="pl-PL" sz="1600" dirty="0" err="1"/>
              <a:t>ralizacją</a:t>
            </a:r>
            <a:r>
              <a:rPr lang="pl-PL" sz="1600" dirty="0"/>
              <a:t> projektu.</a:t>
            </a:r>
            <a:endParaRPr lang="en-GB" sz="1600" dirty="0"/>
          </a:p>
        </p:txBody>
      </p:sp>
    </p:spTree>
    <p:extLst>
      <p:ext uri="{BB962C8B-B14F-4D97-AF65-F5344CB8AC3E}">
        <p14:creationId xmlns:p14="http://schemas.microsoft.com/office/powerpoint/2010/main" val="232322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ED35BA-CD93-4BD1-8015-A8BDF89FAB23}"/>
              </a:ext>
            </a:extLst>
          </p:cNvPr>
          <p:cNvSpPr>
            <a:spLocks noGrp="1"/>
          </p:cNvSpPr>
          <p:nvPr>
            <p:ph type="title"/>
          </p:nvPr>
        </p:nvSpPr>
        <p:spPr/>
        <p:txBody>
          <a:bodyPr/>
          <a:lstStyle/>
          <a:p>
            <a:r>
              <a:rPr lang="pl-PL" dirty="0"/>
              <a:t>Materiały edukacyjne – platforma e-</a:t>
            </a:r>
            <a:r>
              <a:rPr lang="pl-PL" dirty="0" err="1"/>
              <a:t>WSIiZ</a:t>
            </a:r>
            <a:endParaRPr lang="en-GB" dirty="0"/>
          </a:p>
        </p:txBody>
      </p:sp>
      <p:pic>
        <p:nvPicPr>
          <p:cNvPr id="3" name="Obraz 2">
            <a:extLst>
              <a:ext uri="{FF2B5EF4-FFF2-40B4-BE49-F238E27FC236}">
                <a16:creationId xmlns:a16="http://schemas.microsoft.com/office/drawing/2014/main" id="{8EC3E4E5-4A43-41F6-B465-388AD8EA9D14}"/>
              </a:ext>
            </a:extLst>
          </p:cNvPr>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40152" y="1196752"/>
            <a:ext cx="2906956" cy="939917"/>
          </a:xfrm>
          <a:prstGeom prst="rect">
            <a:avLst/>
          </a:prstGeom>
        </p:spPr>
      </p:pic>
      <p:pic>
        <p:nvPicPr>
          <p:cNvPr id="5" name="Obraz 4">
            <a:extLst>
              <a:ext uri="{FF2B5EF4-FFF2-40B4-BE49-F238E27FC236}">
                <a16:creationId xmlns:a16="http://schemas.microsoft.com/office/drawing/2014/main" id="{ECF194C3-83B3-4646-88EA-DCBF3BCB0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3418544"/>
            <a:ext cx="6116655" cy="2852967"/>
          </a:xfrm>
          <a:prstGeom prst="rect">
            <a:avLst/>
          </a:prstGeom>
        </p:spPr>
      </p:pic>
      <p:sp>
        <p:nvSpPr>
          <p:cNvPr id="6" name="pole tekstowe 5">
            <a:extLst>
              <a:ext uri="{FF2B5EF4-FFF2-40B4-BE49-F238E27FC236}">
                <a16:creationId xmlns:a16="http://schemas.microsoft.com/office/drawing/2014/main" id="{255CB50D-6298-4884-B54F-3943EBADA17A}"/>
              </a:ext>
            </a:extLst>
          </p:cNvPr>
          <p:cNvSpPr txBox="1"/>
          <p:nvPr/>
        </p:nvSpPr>
        <p:spPr>
          <a:xfrm>
            <a:off x="408854" y="1551894"/>
            <a:ext cx="6984776" cy="1477328"/>
          </a:xfrm>
          <a:prstGeom prst="rect">
            <a:avLst/>
          </a:prstGeom>
          <a:noFill/>
        </p:spPr>
        <p:txBody>
          <a:bodyPr wrap="square" rtlCol="0">
            <a:spAutoFit/>
          </a:bodyPr>
          <a:lstStyle/>
          <a:p>
            <a:r>
              <a:rPr lang="pl-PL" sz="1600" dirty="0"/>
              <a:t>Po udanym zalogowaniu na swoje konto wystarczy</a:t>
            </a:r>
          </a:p>
          <a:p>
            <a:r>
              <a:rPr lang="pl-PL" sz="1600" dirty="0"/>
              <a:t>wyszukać odpowiedni kurs i na niego kliknąć.</a:t>
            </a:r>
          </a:p>
          <a:p>
            <a:endParaRPr lang="pl-PL" sz="1600" dirty="0"/>
          </a:p>
          <a:p>
            <a:r>
              <a:rPr lang="pl-PL" sz="1400" i="1" dirty="0"/>
              <a:t>Platforma posiada wiele interesujących kursów wykraczających poza tematykę projektu – są one dostępne dla każdego użytkownika bez ograniczeń w ramach otwartych zasobów wiedzy. </a:t>
            </a:r>
            <a:endParaRPr lang="en-GB" sz="1200" i="1" dirty="0"/>
          </a:p>
        </p:txBody>
      </p:sp>
    </p:spTree>
    <p:extLst>
      <p:ext uri="{BB962C8B-B14F-4D97-AF65-F5344CB8AC3E}">
        <p14:creationId xmlns:p14="http://schemas.microsoft.com/office/powerpoint/2010/main" val="168044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5E565B-E1A9-4791-A420-A300FE1F78F9}"/>
              </a:ext>
            </a:extLst>
          </p:cNvPr>
          <p:cNvSpPr>
            <a:spLocks noGrp="1"/>
          </p:cNvSpPr>
          <p:nvPr>
            <p:ph type="title"/>
          </p:nvPr>
        </p:nvSpPr>
        <p:spPr/>
        <p:txBody>
          <a:bodyPr/>
          <a:lstStyle/>
          <a:p>
            <a:r>
              <a:rPr lang="pl-PL" dirty="0"/>
              <a:t>Zastosowanie portalu YouTube</a:t>
            </a:r>
            <a:endParaRPr lang="en-GB" dirty="0"/>
          </a:p>
        </p:txBody>
      </p:sp>
      <p:sp>
        <p:nvSpPr>
          <p:cNvPr id="3" name="Prostokąt 2">
            <a:extLst>
              <a:ext uri="{FF2B5EF4-FFF2-40B4-BE49-F238E27FC236}">
                <a16:creationId xmlns:a16="http://schemas.microsoft.com/office/drawing/2014/main" id="{E498EB23-D34A-4B26-AED8-C156ABBB09E9}"/>
              </a:ext>
            </a:extLst>
          </p:cNvPr>
          <p:cNvSpPr/>
          <p:nvPr/>
        </p:nvSpPr>
        <p:spPr>
          <a:xfrm>
            <a:off x="1403648" y="1340768"/>
            <a:ext cx="6624736" cy="3046988"/>
          </a:xfrm>
          <a:prstGeom prst="rect">
            <a:avLst/>
          </a:prstGeom>
        </p:spPr>
        <p:txBody>
          <a:bodyPr wrap="square">
            <a:spAutoFit/>
          </a:bodyPr>
          <a:lstStyle/>
          <a:p>
            <a:pPr algn="just">
              <a:lnSpc>
                <a:spcPct val="150000"/>
              </a:lnSpc>
            </a:pPr>
            <a:r>
              <a:rPr lang="pl-PL" sz="1600" b="1" dirty="0"/>
              <a:t>Oglądanie i umieszczanie materiałów wideo </a:t>
            </a:r>
            <a:r>
              <a:rPr lang="pl-PL" sz="1600" dirty="0"/>
              <a:t>omówione zostanie przy pomocy serwisu internetowego </a:t>
            </a:r>
            <a:r>
              <a:rPr lang="pl-PL" sz="1600" dirty="0" err="1"/>
              <a:t>YouTube</a:t>
            </a:r>
            <a:r>
              <a:rPr lang="pl-PL" sz="1600" dirty="0"/>
              <a:t> </a:t>
            </a:r>
            <a:r>
              <a:rPr lang="pl-PL" sz="1600" dirty="0">
                <a:hlinkClick r:id="rId2"/>
              </a:rPr>
              <a:t>www.youtube.pl</a:t>
            </a:r>
            <a:r>
              <a:rPr lang="pl-PL" sz="1600" dirty="0"/>
              <a:t> </a:t>
            </a:r>
          </a:p>
          <a:p>
            <a:pPr algn="just">
              <a:lnSpc>
                <a:spcPct val="150000"/>
              </a:lnSpc>
            </a:pPr>
            <a:r>
              <a:rPr lang="pl-PL" sz="1600" dirty="0"/>
              <a:t>Serwis ten umożliwia bezpłatne oglądanie filmów dla wszystkich użytkowników. Użytkownicy, którzy założą w serwisie swoje konto mają także możliwość bezpłatnego umieszczania nieograniczonej liczby filmów.</a:t>
            </a:r>
          </a:p>
          <a:p>
            <a:pPr algn="just">
              <a:lnSpc>
                <a:spcPct val="150000"/>
              </a:lnSpc>
            </a:pPr>
            <a:r>
              <a:rPr lang="pl-PL" sz="1600" dirty="0"/>
              <a:t>Wyszukiwanie filmów w serwisie jest bardzo proste, wystarczy skorzystać z pola wyszukiwarki.</a:t>
            </a:r>
          </a:p>
        </p:txBody>
      </p:sp>
      <p:pic>
        <p:nvPicPr>
          <p:cNvPr id="4" name="Obraz 3">
            <a:extLst>
              <a:ext uri="{FF2B5EF4-FFF2-40B4-BE49-F238E27FC236}">
                <a16:creationId xmlns:a16="http://schemas.microsoft.com/office/drawing/2014/main" id="{0E37567C-E7A8-4437-A2F6-9ADA16DB1684}"/>
              </a:ext>
            </a:extLst>
          </p:cNvPr>
          <p:cNvPicPr/>
          <p:nvPr/>
        </p:nvPicPr>
        <p:blipFill>
          <a:blip r:embed="rId3"/>
          <a:stretch>
            <a:fillRect/>
          </a:stretch>
        </p:blipFill>
        <p:spPr>
          <a:xfrm>
            <a:off x="1585595" y="4941168"/>
            <a:ext cx="5972810" cy="370205"/>
          </a:xfrm>
          <a:prstGeom prst="rect">
            <a:avLst/>
          </a:prstGeom>
        </p:spPr>
      </p:pic>
      <p:sp>
        <p:nvSpPr>
          <p:cNvPr id="5" name="pole tekstowe 4"/>
          <p:cNvSpPr txBox="1"/>
          <p:nvPr/>
        </p:nvSpPr>
        <p:spPr>
          <a:xfrm>
            <a:off x="4818479" y="4203090"/>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1.8</a:t>
            </a:r>
          </a:p>
        </p:txBody>
      </p:sp>
    </p:spTree>
    <p:extLst>
      <p:ext uri="{BB962C8B-B14F-4D97-AF65-F5344CB8AC3E}">
        <p14:creationId xmlns:p14="http://schemas.microsoft.com/office/powerpoint/2010/main" val="216262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5E565B-E1A9-4791-A420-A300FE1F78F9}"/>
              </a:ext>
            </a:extLst>
          </p:cNvPr>
          <p:cNvSpPr>
            <a:spLocks noGrp="1"/>
          </p:cNvSpPr>
          <p:nvPr>
            <p:ph type="title"/>
          </p:nvPr>
        </p:nvSpPr>
        <p:spPr/>
        <p:txBody>
          <a:bodyPr/>
          <a:lstStyle/>
          <a:p>
            <a:r>
              <a:rPr lang="pl-PL" dirty="0"/>
              <a:t>Zastosowanie portalu YouTube</a:t>
            </a:r>
            <a:endParaRPr lang="en-GB" dirty="0"/>
          </a:p>
        </p:txBody>
      </p:sp>
      <p:sp>
        <p:nvSpPr>
          <p:cNvPr id="3" name="Prostokąt 2">
            <a:extLst>
              <a:ext uri="{FF2B5EF4-FFF2-40B4-BE49-F238E27FC236}">
                <a16:creationId xmlns:a16="http://schemas.microsoft.com/office/drawing/2014/main" id="{9CCC54FE-1E5C-4D7D-A4BE-D96051E48C64}"/>
              </a:ext>
            </a:extLst>
          </p:cNvPr>
          <p:cNvSpPr/>
          <p:nvPr/>
        </p:nvSpPr>
        <p:spPr>
          <a:xfrm>
            <a:off x="1456509" y="1491371"/>
            <a:ext cx="6972042" cy="338554"/>
          </a:xfrm>
          <a:prstGeom prst="rect">
            <a:avLst/>
          </a:prstGeom>
        </p:spPr>
        <p:txBody>
          <a:bodyPr wrap="square">
            <a:spAutoFit/>
          </a:bodyPr>
          <a:lstStyle/>
          <a:p>
            <a:pPr algn="just"/>
            <a:r>
              <a:rPr lang="pl-PL" sz="1600" dirty="0"/>
              <a:t>W pole wpisujemy frazę związaną z zagadnieniem którego szukamy np.: </a:t>
            </a:r>
          </a:p>
        </p:txBody>
      </p:sp>
      <p:pic>
        <p:nvPicPr>
          <p:cNvPr id="4" name="Obraz 3">
            <a:extLst>
              <a:ext uri="{FF2B5EF4-FFF2-40B4-BE49-F238E27FC236}">
                <a16:creationId xmlns:a16="http://schemas.microsoft.com/office/drawing/2014/main" id="{BC62A6E7-EB17-4E3D-B088-2DFC82758446}"/>
              </a:ext>
            </a:extLst>
          </p:cNvPr>
          <p:cNvPicPr>
            <a:picLocks noChangeAspect="1"/>
          </p:cNvPicPr>
          <p:nvPr/>
        </p:nvPicPr>
        <p:blipFill>
          <a:blip r:embed="rId2"/>
          <a:stretch>
            <a:fillRect/>
          </a:stretch>
        </p:blipFill>
        <p:spPr>
          <a:xfrm>
            <a:off x="1979712" y="2420888"/>
            <a:ext cx="5467350" cy="2800350"/>
          </a:xfrm>
          <a:prstGeom prst="rect">
            <a:avLst/>
          </a:prstGeom>
        </p:spPr>
      </p:pic>
    </p:spTree>
    <p:extLst>
      <p:ext uri="{BB962C8B-B14F-4D97-AF65-F5344CB8AC3E}">
        <p14:creationId xmlns:p14="http://schemas.microsoft.com/office/powerpoint/2010/main" val="75473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5E565B-E1A9-4791-A420-A300FE1F78F9}"/>
              </a:ext>
            </a:extLst>
          </p:cNvPr>
          <p:cNvSpPr>
            <a:spLocks noGrp="1"/>
          </p:cNvSpPr>
          <p:nvPr>
            <p:ph type="title"/>
          </p:nvPr>
        </p:nvSpPr>
        <p:spPr/>
        <p:txBody>
          <a:bodyPr/>
          <a:lstStyle/>
          <a:p>
            <a:r>
              <a:rPr lang="pl-PL" dirty="0"/>
              <a:t>Zastosowanie portalu YouTube</a:t>
            </a:r>
            <a:endParaRPr lang="en-GB" dirty="0"/>
          </a:p>
        </p:txBody>
      </p:sp>
      <p:sp>
        <p:nvSpPr>
          <p:cNvPr id="3" name="Prostokąt 2">
            <a:extLst>
              <a:ext uri="{FF2B5EF4-FFF2-40B4-BE49-F238E27FC236}">
                <a16:creationId xmlns:a16="http://schemas.microsoft.com/office/drawing/2014/main" id="{01AF3E68-7B96-44F8-986D-9BB55358E958}"/>
              </a:ext>
            </a:extLst>
          </p:cNvPr>
          <p:cNvSpPr/>
          <p:nvPr/>
        </p:nvSpPr>
        <p:spPr>
          <a:xfrm>
            <a:off x="755576" y="1308662"/>
            <a:ext cx="7632848" cy="830997"/>
          </a:xfrm>
          <a:prstGeom prst="rect">
            <a:avLst/>
          </a:prstGeom>
        </p:spPr>
        <p:txBody>
          <a:bodyPr wrap="square">
            <a:spAutoFit/>
          </a:bodyPr>
          <a:lstStyle/>
          <a:p>
            <a:pPr algn="just">
              <a:lnSpc>
                <a:spcPct val="150000"/>
              </a:lnSpc>
            </a:pPr>
            <a:r>
              <a:rPr lang="pl-PL" sz="1600" dirty="0"/>
              <a:t>Po wciśnięciu klawisza </a:t>
            </a:r>
            <a:r>
              <a:rPr lang="pl-PL" sz="1600" dirty="0" err="1"/>
              <a:t>Enter</a:t>
            </a:r>
            <a:r>
              <a:rPr lang="pl-PL" sz="1600" dirty="0"/>
              <a:t> pojawiają się wyniki wyszukiwania.</a:t>
            </a:r>
          </a:p>
          <a:p>
            <a:pPr algn="just">
              <a:lnSpc>
                <a:spcPct val="150000"/>
              </a:lnSpc>
            </a:pPr>
            <a:r>
              <a:rPr lang="pl-PL" sz="1600" dirty="0"/>
              <a:t>Kliknięcie na wybranym filmie powoduje jego odtworzenie.</a:t>
            </a:r>
          </a:p>
        </p:txBody>
      </p:sp>
      <p:pic>
        <p:nvPicPr>
          <p:cNvPr id="5" name="Obraz 4">
            <a:extLst>
              <a:ext uri="{FF2B5EF4-FFF2-40B4-BE49-F238E27FC236}">
                <a16:creationId xmlns:a16="http://schemas.microsoft.com/office/drawing/2014/main" id="{0668A341-B36F-43AF-84FC-74B12BDFA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148100"/>
            <a:ext cx="4850964" cy="3645024"/>
          </a:xfrm>
          <a:prstGeom prst="rect">
            <a:avLst/>
          </a:prstGeom>
        </p:spPr>
      </p:pic>
    </p:spTree>
    <p:extLst>
      <p:ext uri="{BB962C8B-B14F-4D97-AF65-F5344CB8AC3E}">
        <p14:creationId xmlns:p14="http://schemas.microsoft.com/office/powerpoint/2010/main" val="3703921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5E565B-E1A9-4791-A420-A300FE1F78F9}"/>
              </a:ext>
            </a:extLst>
          </p:cNvPr>
          <p:cNvSpPr>
            <a:spLocks noGrp="1"/>
          </p:cNvSpPr>
          <p:nvPr>
            <p:ph type="title"/>
          </p:nvPr>
        </p:nvSpPr>
        <p:spPr/>
        <p:txBody>
          <a:bodyPr/>
          <a:lstStyle/>
          <a:p>
            <a:r>
              <a:rPr lang="pl-PL" dirty="0"/>
              <a:t>Zastosowanie portalu YouTube</a:t>
            </a:r>
            <a:endParaRPr lang="en-GB" dirty="0"/>
          </a:p>
        </p:txBody>
      </p:sp>
      <p:sp>
        <p:nvSpPr>
          <p:cNvPr id="3" name="Prostokąt 2">
            <a:extLst>
              <a:ext uri="{FF2B5EF4-FFF2-40B4-BE49-F238E27FC236}">
                <a16:creationId xmlns:a16="http://schemas.microsoft.com/office/drawing/2014/main" id="{D2FADE82-B2CE-4F14-8DA3-04611802B1F8}"/>
              </a:ext>
            </a:extLst>
          </p:cNvPr>
          <p:cNvSpPr/>
          <p:nvPr/>
        </p:nvSpPr>
        <p:spPr>
          <a:xfrm>
            <a:off x="755576" y="4139977"/>
            <a:ext cx="7344816" cy="1200329"/>
          </a:xfrm>
          <a:prstGeom prst="rect">
            <a:avLst/>
          </a:prstGeom>
        </p:spPr>
        <p:txBody>
          <a:bodyPr wrap="square">
            <a:spAutoFit/>
          </a:bodyPr>
          <a:lstStyle/>
          <a:p>
            <a:pPr>
              <a:lnSpc>
                <a:spcPct val="150000"/>
              </a:lnSpc>
            </a:pPr>
            <a:r>
              <a:rPr lang="pl-PL" sz="1600" dirty="0"/>
              <a:t>Przyciskami na dolnym pasku odtwarzacza możemy film zatrzymać, przewinąć, zmienić jego rozdzielczość lub powiększyć na cały ekran, regulować głośność i kontrolować czas trwania filmu.</a:t>
            </a:r>
          </a:p>
        </p:txBody>
      </p:sp>
      <p:pic>
        <p:nvPicPr>
          <p:cNvPr id="4" name="Obraz 3">
            <a:extLst>
              <a:ext uri="{FF2B5EF4-FFF2-40B4-BE49-F238E27FC236}">
                <a16:creationId xmlns:a16="http://schemas.microsoft.com/office/drawing/2014/main" id="{23A0F7EB-7608-4528-9537-55C986D9E11D}"/>
              </a:ext>
            </a:extLst>
          </p:cNvPr>
          <p:cNvPicPr>
            <a:picLocks noChangeAspect="1"/>
          </p:cNvPicPr>
          <p:nvPr/>
        </p:nvPicPr>
        <p:blipFill>
          <a:blip r:embed="rId2"/>
          <a:stretch>
            <a:fillRect/>
          </a:stretch>
        </p:blipFill>
        <p:spPr>
          <a:xfrm>
            <a:off x="2335632" y="5709500"/>
            <a:ext cx="4540890" cy="447675"/>
          </a:xfrm>
          <a:prstGeom prst="rect">
            <a:avLst/>
          </a:prstGeom>
        </p:spPr>
      </p:pic>
      <p:pic>
        <p:nvPicPr>
          <p:cNvPr id="6" name="Obraz 5">
            <a:extLst>
              <a:ext uri="{FF2B5EF4-FFF2-40B4-BE49-F238E27FC236}">
                <a16:creationId xmlns:a16="http://schemas.microsoft.com/office/drawing/2014/main" id="{1510AC0A-1078-4360-99A1-663B981D3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0591" y="1146889"/>
            <a:ext cx="3960440" cy="2986562"/>
          </a:xfrm>
          <a:prstGeom prst="rect">
            <a:avLst/>
          </a:prstGeom>
        </p:spPr>
      </p:pic>
    </p:spTree>
    <p:extLst>
      <p:ext uri="{BB962C8B-B14F-4D97-AF65-F5344CB8AC3E}">
        <p14:creationId xmlns:p14="http://schemas.microsoft.com/office/powerpoint/2010/main" val="326781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1259632" y="1382471"/>
            <a:ext cx="6912768" cy="2308324"/>
          </a:xfrm>
          <a:prstGeom prst="rect">
            <a:avLst/>
          </a:prstGeom>
          <a:noFill/>
        </p:spPr>
        <p:txBody>
          <a:bodyPr wrap="square" rtlCol="0">
            <a:spAutoFit/>
          </a:bodyPr>
          <a:lstStyle/>
          <a:p>
            <a:pPr algn="just">
              <a:lnSpc>
                <a:spcPct val="150000"/>
              </a:lnSpc>
            </a:pPr>
            <a:r>
              <a:rPr lang="pl-PL" sz="1600" b="1" dirty="0"/>
              <a:t>Poczta elektroniczna </a:t>
            </a:r>
            <a:r>
              <a:rPr lang="pl-PL" sz="1600" dirty="0"/>
              <a:t>stanowi doskonałą platformę komunikacyjną między ludźmi na całym świecie. Oprócz tego staje się ona obowiązkowym elementem działalności w Internecie; rejestracja w większości portali, forów, sklepów internetowych itp. wymaga podania adresu mailowego, który będzie potem stanowił login lub będzie na niego wysłany link aktywacyjny.</a:t>
            </a:r>
          </a:p>
        </p:txBody>
      </p:sp>
      <p:pic>
        <p:nvPicPr>
          <p:cNvPr id="4098" name="Picture 2" descr="android, base, btn, email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7301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mail, envelope, mail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78904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3"/>
          <p:cNvSpPr>
            <a:spLocks noGrp="1"/>
          </p:cNvSpPr>
          <p:nvPr>
            <p:ph type="title"/>
          </p:nvPr>
        </p:nvSpPr>
        <p:spPr/>
        <p:txBody>
          <a:bodyPr/>
          <a:lstStyle/>
          <a:p>
            <a:r>
              <a:rPr lang="pl-PL" dirty="0"/>
              <a:t> Poczta elektroniczna</a:t>
            </a:r>
          </a:p>
        </p:txBody>
      </p:sp>
    </p:spTree>
    <p:extLst>
      <p:ext uri="{BB962C8B-B14F-4D97-AF65-F5344CB8AC3E}">
        <p14:creationId xmlns:p14="http://schemas.microsoft.com/office/powerpoint/2010/main" val="2515131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Projekt „Programista z klasą”</a:t>
            </a:r>
          </a:p>
        </p:txBody>
      </p:sp>
      <p:pic>
        <p:nvPicPr>
          <p:cNvPr id="3" name="Obraz 2"/>
          <p:cNvPicPr>
            <a:picLocks noChangeAspect="1"/>
          </p:cNvPicPr>
          <p:nvPr/>
        </p:nvPicPr>
        <p:blipFill>
          <a:blip r:embed="rId2"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051721" y="1340768"/>
            <a:ext cx="4248472" cy="1370134"/>
          </a:xfrm>
          <a:prstGeom prst="rect">
            <a:avLst/>
          </a:prstGeom>
        </p:spPr>
      </p:pic>
      <p:sp>
        <p:nvSpPr>
          <p:cNvPr id="4" name="pole tekstowe 3"/>
          <p:cNvSpPr txBox="1"/>
          <p:nvPr/>
        </p:nvSpPr>
        <p:spPr>
          <a:xfrm>
            <a:off x="462970" y="2710902"/>
            <a:ext cx="8064896" cy="3293209"/>
          </a:xfrm>
          <a:prstGeom prst="rect">
            <a:avLst/>
          </a:prstGeom>
          <a:noFill/>
        </p:spPr>
        <p:txBody>
          <a:bodyPr wrap="square" rtlCol="0">
            <a:spAutoFit/>
          </a:bodyPr>
          <a:lstStyle/>
          <a:p>
            <a:r>
              <a:rPr lang="pl-PL" sz="1600" dirty="0"/>
              <a:t>Platforma e-learningowa e-wsiz.edu.pl będzie służyła wsparciem podczas realizacji szkoleń oraz podczas indywidualnej nauki. Ponieważ platforma jest dostępna bezpłatnie dla każdej osoby chcącej się uczyć, materiały wypracowane w projekcie będą docelowo dostępne dla wszystkich zainteresowanych tematyka programowania. Na platformie znajdują się (lub zostaną umieszczone w najbliższej przyszłości):</a:t>
            </a:r>
          </a:p>
          <a:p>
            <a:endParaRPr lang="pl-PL" sz="1600" dirty="0"/>
          </a:p>
          <a:p>
            <a:pPr marL="285750" indent="-285750">
              <a:buFont typeface="Arial" panose="020B0604020202020204" pitchFamily="34" charset="0"/>
              <a:buChar char="•"/>
            </a:pPr>
            <a:r>
              <a:rPr lang="pl-PL" sz="1600" dirty="0"/>
              <a:t>Biblioteczka materiałów dydaktycznych</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a:t>Baza testów elektronicznych weryfikujących indywidualną wiedzę użytkowników</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a:t>Forum wymiany pomysłów na nowe programy nauczania oraz zadania</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a:t>Narzędzia do komunikacji synchronicznej i asynchronicznej</a:t>
            </a:r>
          </a:p>
        </p:txBody>
      </p:sp>
    </p:spTree>
    <p:extLst>
      <p:ext uri="{BB962C8B-B14F-4D97-AF65-F5344CB8AC3E}">
        <p14:creationId xmlns:p14="http://schemas.microsoft.com/office/powerpoint/2010/main" val="3816036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058594" y="1412776"/>
            <a:ext cx="5022170" cy="1846659"/>
          </a:xfrm>
          <a:prstGeom prst="rect">
            <a:avLst/>
          </a:prstGeom>
          <a:noFill/>
        </p:spPr>
        <p:txBody>
          <a:bodyPr wrap="square" rtlCol="0">
            <a:spAutoFit/>
          </a:bodyPr>
          <a:lstStyle/>
          <a:p>
            <a:pPr algn="just">
              <a:lnSpc>
                <a:spcPct val="150000"/>
              </a:lnSpc>
            </a:pPr>
            <a:r>
              <a:rPr lang="pl-PL" sz="1600" dirty="0"/>
              <a:t>Aby założyć konto w wybranym systemie pocztowym szukamy przycisku </a:t>
            </a:r>
            <a:r>
              <a:rPr lang="pl-PL" sz="1600" b="1" i="1" dirty="0"/>
              <a:t>Utwórz konto, </a:t>
            </a:r>
            <a:r>
              <a:rPr lang="pl-PL" sz="1600" i="1" dirty="0"/>
              <a:t>a</a:t>
            </a:r>
            <a:r>
              <a:rPr lang="pl-PL" sz="1600" b="1" i="1" dirty="0"/>
              <a:t> </a:t>
            </a:r>
            <a:r>
              <a:rPr lang="pl-PL" sz="1600" dirty="0"/>
              <a:t>następnie postępujemy zgodnie z zaleceniami znajdującymi się na formularzu rejestracyjnym.</a:t>
            </a:r>
          </a:p>
          <a:p>
            <a:endParaRPr lang="pl-PL" dirty="0"/>
          </a:p>
        </p:txBody>
      </p:sp>
      <p:pic>
        <p:nvPicPr>
          <p:cNvPr id="2" name="Obraz 1">
            <a:extLst>
              <a:ext uri="{FF2B5EF4-FFF2-40B4-BE49-F238E27FC236}">
                <a16:creationId xmlns:a16="http://schemas.microsoft.com/office/drawing/2014/main" id="{AAB41B3B-A3BC-46EB-9A52-AECEC460BBD5}"/>
              </a:ext>
            </a:extLst>
          </p:cNvPr>
          <p:cNvPicPr>
            <a:picLocks noChangeAspect="1"/>
          </p:cNvPicPr>
          <p:nvPr/>
        </p:nvPicPr>
        <p:blipFill>
          <a:blip r:embed="rId3"/>
          <a:stretch>
            <a:fillRect/>
          </a:stretch>
        </p:blipFill>
        <p:spPr>
          <a:xfrm>
            <a:off x="1058594" y="3390842"/>
            <a:ext cx="4593978" cy="576535"/>
          </a:xfrm>
          <a:prstGeom prst="rect">
            <a:avLst/>
          </a:prstGeom>
          <a:ln>
            <a:solidFill>
              <a:schemeClr val="tx1"/>
            </a:solidFill>
            <a:prstDash val="solid"/>
          </a:ln>
        </p:spPr>
      </p:pic>
      <p:pic>
        <p:nvPicPr>
          <p:cNvPr id="4" name="Obraz 3">
            <a:extLst>
              <a:ext uri="{FF2B5EF4-FFF2-40B4-BE49-F238E27FC236}">
                <a16:creationId xmlns:a16="http://schemas.microsoft.com/office/drawing/2014/main" id="{2C7B9A62-35FB-4665-8EF7-F558849502B3}"/>
              </a:ext>
            </a:extLst>
          </p:cNvPr>
          <p:cNvPicPr>
            <a:picLocks noChangeAspect="1"/>
          </p:cNvPicPr>
          <p:nvPr/>
        </p:nvPicPr>
        <p:blipFill>
          <a:blip r:embed="rId4"/>
          <a:stretch>
            <a:fillRect/>
          </a:stretch>
        </p:blipFill>
        <p:spPr>
          <a:xfrm>
            <a:off x="6228184" y="1600722"/>
            <a:ext cx="2451299" cy="4733309"/>
          </a:xfrm>
          <a:prstGeom prst="rect">
            <a:avLst/>
          </a:prstGeom>
          <a:ln>
            <a:solidFill>
              <a:schemeClr val="tx1"/>
            </a:solidFill>
            <a:prstDash val="solid"/>
          </a:ln>
        </p:spPr>
      </p:pic>
      <p:sp>
        <p:nvSpPr>
          <p:cNvPr id="11" name="Tytuł 3">
            <a:extLst>
              <a:ext uri="{FF2B5EF4-FFF2-40B4-BE49-F238E27FC236}">
                <a16:creationId xmlns:a16="http://schemas.microsoft.com/office/drawing/2014/main" id="{166CBA6D-5AC9-4E6A-B7D4-E10C7F79C7A0}"/>
              </a:ext>
            </a:extLst>
          </p:cNvPr>
          <p:cNvSpPr>
            <a:spLocks noGrp="1"/>
          </p:cNvSpPr>
          <p:nvPr>
            <p:ph type="title"/>
          </p:nvPr>
        </p:nvSpPr>
        <p:spPr>
          <a:xfrm>
            <a:off x="0" y="374938"/>
            <a:ext cx="9144000" cy="648000"/>
          </a:xfrm>
        </p:spPr>
        <p:txBody>
          <a:bodyPr/>
          <a:lstStyle/>
          <a:p>
            <a:r>
              <a:rPr lang="pl-PL" dirty="0"/>
              <a:t> Poczta elektroniczna</a:t>
            </a:r>
          </a:p>
        </p:txBody>
      </p:sp>
      <p:sp>
        <p:nvSpPr>
          <p:cNvPr id="6" name="pole tekstowe 5"/>
          <p:cNvSpPr txBox="1"/>
          <p:nvPr/>
        </p:nvSpPr>
        <p:spPr>
          <a:xfrm>
            <a:off x="1735403" y="5021351"/>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1.9</a:t>
            </a:r>
          </a:p>
        </p:txBody>
      </p:sp>
    </p:spTree>
    <p:extLst>
      <p:ext uri="{BB962C8B-B14F-4D97-AF65-F5344CB8AC3E}">
        <p14:creationId xmlns:p14="http://schemas.microsoft.com/office/powerpoint/2010/main" val="1132222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259632" y="1340768"/>
            <a:ext cx="6897782" cy="1107996"/>
          </a:xfrm>
          <a:prstGeom prst="rect">
            <a:avLst/>
          </a:prstGeom>
          <a:noFill/>
        </p:spPr>
        <p:txBody>
          <a:bodyPr wrap="square" rtlCol="0">
            <a:spAutoFit/>
          </a:bodyPr>
          <a:lstStyle/>
          <a:p>
            <a:pPr>
              <a:lnSpc>
                <a:spcPct val="150000"/>
              </a:lnSpc>
            </a:pPr>
            <a:r>
              <a:rPr lang="pl-PL" sz="1600" dirty="0"/>
              <a:t>Obecnie konto Google jest skojarzone z wieloma usługami, dzięki temu nie ma potrzeby ponownej rejestracji na wielu innych portalach.</a:t>
            </a:r>
          </a:p>
          <a:p>
            <a:endParaRPr lang="pl-PL" dirty="0"/>
          </a:p>
        </p:txBody>
      </p:sp>
      <p:pic>
        <p:nvPicPr>
          <p:cNvPr id="6" name="Obraz 5">
            <a:extLst>
              <a:ext uri="{FF2B5EF4-FFF2-40B4-BE49-F238E27FC236}">
                <a16:creationId xmlns:a16="http://schemas.microsoft.com/office/drawing/2014/main" id="{8E05CDE2-122F-4EC7-8F70-8184A466D1B5}"/>
              </a:ext>
            </a:extLst>
          </p:cNvPr>
          <p:cNvPicPr>
            <a:picLocks noChangeAspect="1"/>
          </p:cNvPicPr>
          <p:nvPr/>
        </p:nvPicPr>
        <p:blipFill>
          <a:blip r:embed="rId3"/>
          <a:stretch>
            <a:fillRect/>
          </a:stretch>
        </p:blipFill>
        <p:spPr>
          <a:xfrm>
            <a:off x="2184474" y="2766594"/>
            <a:ext cx="4775051" cy="2480176"/>
          </a:xfrm>
          <a:prstGeom prst="rect">
            <a:avLst/>
          </a:prstGeom>
          <a:ln>
            <a:solidFill>
              <a:schemeClr val="tx1"/>
            </a:solidFill>
            <a:prstDash val="solid"/>
          </a:ln>
        </p:spPr>
      </p:pic>
      <p:sp>
        <p:nvSpPr>
          <p:cNvPr id="4" name="Tytuł 3">
            <a:extLst>
              <a:ext uri="{FF2B5EF4-FFF2-40B4-BE49-F238E27FC236}">
                <a16:creationId xmlns:a16="http://schemas.microsoft.com/office/drawing/2014/main" id="{4825226D-5D6D-4A79-800E-037BEF51AC6B}"/>
              </a:ext>
            </a:extLst>
          </p:cNvPr>
          <p:cNvSpPr>
            <a:spLocks noGrp="1"/>
          </p:cNvSpPr>
          <p:nvPr>
            <p:ph type="title"/>
          </p:nvPr>
        </p:nvSpPr>
        <p:spPr/>
        <p:txBody>
          <a:bodyPr/>
          <a:lstStyle/>
          <a:p>
            <a:r>
              <a:rPr lang="pl-PL" dirty="0"/>
              <a:t> Poczta elektroniczna</a:t>
            </a:r>
          </a:p>
        </p:txBody>
      </p:sp>
    </p:spTree>
    <p:extLst>
      <p:ext uri="{BB962C8B-B14F-4D97-AF65-F5344CB8AC3E}">
        <p14:creationId xmlns:p14="http://schemas.microsoft.com/office/powerpoint/2010/main" val="770688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43608" y="1317293"/>
            <a:ext cx="7450439" cy="4524315"/>
          </a:xfrm>
          <a:prstGeom prst="rect">
            <a:avLst/>
          </a:prstGeom>
        </p:spPr>
        <p:txBody>
          <a:bodyPr wrap="square">
            <a:spAutoFit/>
          </a:bodyPr>
          <a:lstStyle/>
          <a:p>
            <a:pPr algn="just">
              <a:lnSpc>
                <a:spcPct val="150000"/>
              </a:lnSpc>
            </a:pPr>
            <a:r>
              <a:rPr lang="pl-PL" sz="1600" b="1" dirty="0"/>
              <a:t>Komunikatory internetowe,</a:t>
            </a:r>
            <a:r>
              <a:rPr lang="pl-PL" sz="1600" dirty="0"/>
              <a:t> to programy pozwalające na natychmiastową wymianę wiadomości tekstowych, prowadzenie rozmów wideo i przesyłanie plików między połączonymi siecią komputerami.</a:t>
            </a:r>
          </a:p>
          <a:p>
            <a:pPr>
              <a:lnSpc>
                <a:spcPct val="150000"/>
              </a:lnSpc>
            </a:pPr>
            <a:r>
              <a:rPr lang="pl-PL" sz="1600" b="1" dirty="0"/>
              <a:t>Cechy komunikatorów internetowych:</a:t>
            </a:r>
            <a:endParaRPr lang="pl-PL" sz="1600" dirty="0"/>
          </a:p>
          <a:p>
            <a:pPr marL="285750" indent="-285750" algn="just">
              <a:lnSpc>
                <a:spcPct val="150000"/>
              </a:lnSpc>
              <a:buFont typeface="Arial" pitchFamily="34" charset="0"/>
              <a:buChar char="•"/>
            </a:pPr>
            <a:r>
              <a:rPr lang="pl-PL" sz="1600" dirty="0"/>
              <a:t>Każdy użytkownik podczas logowania otrzymuje swój </a:t>
            </a:r>
            <a:r>
              <a:rPr lang="pl-PL" sz="1600" b="1" dirty="0"/>
              <a:t>identyfikator,</a:t>
            </a:r>
            <a:r>
              <a:rPr lang="pl-PL" sz="1600" dirty="0"/>
              <a:t> dzięki któremu jest widoczny w sieci.</a:t>
            </a:r>
          </a:p>
          <a:p>
            <a:pPr marL="285750" indent="-285750" algn="just">
              <a:lnSpc>
                <a:spcPct val="150000"/>
              </a:lnSpc>
              <a:buFont typeface="Arial" pitchFamily="34" charset="0"/>
              <a:buChar char="•"/>
            </a:pPr>
            <a:r>
              <a:rPr lang="pl-PL" sz="1600" dirty="0"/>
              <a:t>Dane użytkowników zamieszczane są w </a:t>
            </a:r>
            <a:r>
              <a:rPr lang="pl-PL" sz="1600" b="1" dirty="0"/>
              <a:t>katalogu użytkowników,</a:t>
            </a:r>
            <a:r>
              <a:rPr lang="pl-PL" sz="1600" dirty="0"/>
              <a:t> aby łatwo było wyszukać konkretną osobę.</a:t>
            </a:r>
          </a:p>
          <a:p>
            <a:pPr marL="285750" indent="-285750" algn="just">
              <a:lnSpc>
                <a:spcPct val="150000"/>
              </a:lnSpc>
              <a:buFont typeface="Arial" pitchFamily="34" charset="0"/>
              <a:buChar char="•"/>
            </a:pPr>
            <a:r>
              <a:rPr lang="pl-PL" sz="1600" dirty="0"/>
              <a:t>Identyfikatory znajomych osób są przechowywane na </a:t>
            </a:r>
            <a:r>
              <a:rPr lang="pl-PL" sz="1600" b="1" dirty="0"/>
              <a:t>liście kontaktów</a:t>
            </a:r>
            <a:r>
              <a:rPr lang="pl-PL" sz="1600" dirty="0"/>
              <a:t>.</a:t>
            </a:r>
          </a:p>
          <a:p>
            <a:pPr marL="285750" indent="-285750" algn="just">
              <a:lnSpc>
                <a:spcPct val="150000"/>
              </a:lnSpc>
              <a:buFont typeface="Arial" pitchFamily="34" charset="0"/>
              <a:buChar char="•"/>
            </a:pPr>
            <a:r>
              <a:rPr lang="pl-PL" sz="1600" dirty="0"/>
              <a:t>Komunikatory posiadają możliwość informowania innych użytkowników o swoim </a:t>
            </a:r>
            <a:r>
              <a:rPr lang="pl-PL" sz="1600" b="1" dirty="0"/>
              <a:t>statusie</a:t>
            </a:r>
            <a:r>
              <a:rPr lang="pl-PL" sz="1600" dirty="0"/>
              <a:t> (jestem zajęty, dostępny, zaraz wracam, rozłączony itp.)</a:t>
            </a:r>
          </a:p>
          <a:p>
            <a:pPr marL="285750" indent="-285750" algn="just">
              <a:lnSpc>
                <a:spcPct val="150000"/>
              </a:lnSpc>
              <a:buFont typeface="Arial" pitchFamily="34" charset="0"/>
              <a:buChar char="•"/>
            </a:pPr>
            <a:r>
              <a:rPr lang="pl-PL" sz="1600" dirty="0"/>
              <a:t>Posiadają zestawy własnych emotikonek np.: </a:t>
            </a:r>
          </a:p>
        </p:txBody>
      </p:sp>
      <p:pic>
        <p:nvPicPr>
          <p:cNvPr id="5" name="Obraz 4"/>
          <p:cNvPicPr/>
          <p:nvPr/>
        </p:nvPicPr>
        <p:blipFill>
          <a:blip r:embed="rId3"/>
          <a:stretch>
            <a:fillRect/>
          </a:stretch>
        </p:blipFill>
        <p:spPr>
          <a:xfrm>
            <a:off x="5724128" y="5516731"/>
            <a:ext cx="1990725" cy="314325"/>
          </a:xfrm>
          <a:prstGeom prst="rect">
            <a:avLst/>
          </a:prstGeom>
        </p:spPr>
      </p:pic>
      <p:sp>
        <p:nvSpPr>
          <p:cNvPr id="6" name="Tytuł 5"/>
          <p:cNvSpPr>
            <a:spLocks noGrp="1"/>
          </p:cNvSpPr>
          <p:nvPr>
            <p:ph type="title"/>
          </p:nvPr>
        </p:nvSpPr>
        <p:spPr/>
        <p:txBody>
          <a:bodyPr/>
          <a:lstStyle/>
          <a:p>
            <a:r>
              <a:rPr lang="pl-PL" dirty="0"/>
              <a:t> Komunikatory internetowe</a:t>
            </a:r>
          </a:p>
        </p:txBody>
      </p:sp>
    </p:spTree>
    <p:extLst>
      <p:ext uri="{BB962C8B-B14F-4D97-AF65-F5344CB8AC3E}">
        <p14:creationId xmlns:p14="http://schemas.microsoft.com/office/powerpoint/2010/main" val="1982768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057634" y="1405617"/>
            <a:ext cx="6898742" cy="3785652"/>
          </a:xfrm>
          <a:prstGeom prst="rect">
            <a:avLst/>
          </a:prstGeom>
        </p:spPr>
        <p:txBody>
          <a:bodyPr wrap="square">
            <a:spAutoFit/>
          </a:bodyPr>
          <a:lstStyle/>
          <a:p>
            <a:pPr algn="just">
              <a:lnSpc>
                <a:spcPct val="150000"/>
              </a:lnSpc>
            </a:pPr>
            <a:r>
              <a:rPr lang="pl-PL" sz="1600" b="1" dirty="0"/>
              <a:t>Najpopularniejsze komunikatory internetowe (w kolejności alfabetycznej):</a:t>
            </a:r>
          </a:p>
          <a:p>
            <a:pPr>
              <a:lnSpc>
                <a:spcPct val="150000"/>
              </a:lnSpc>
            </a:pPr>
            <a:endParaRPr lang="pl-PL" sz="1600" dirty="0"/>
          </a:p>
          <a:p>
            <a:pPr marL="285750" indent="-285750">
              <a:lnSpc>
                <a:spcPct val="150000"/>
              </a:lnSpc>
              <a:buFont typeface="Arial" pitchFamily="34" charset="0"/>
              <a:buChar char="•"/>
            </a:pPr>
            <a:r>
              <a:rPr lang="pl-PL" sz="1600" dirty="0"/>
              <a:t>Messenger – w Polsce dostępny pod adresem </a:t>
            </a:r>
            <a:r>
              <a:rPr lang="pl-PL" sz="1600" u="sng" dirty="0"/>
              <a:t>pl-pl.messenger.com</a:t>
            </a:r>
          </a:p>
          <a:p>
            <a:pPr marL="285750" indent="-285750">
              <a:lnSpc>
                <a:spcPct val="150000"/>
              </a:lnSpc>
              <a:buFont typeface="Arial" pitchFamily="34" charset="0"/>
              <a:buChar char="•"/>
            </a:pPr>
            <a:endParaRPr lang="pl-PL" sz="1600" u="sng" dirty="0"/>
          </a:p>
          <a:p>
            <a:pPr>
              <a:lnSpc>
                <a:spcPct val="150000"/>
              </a:lnSpc>
            </a:pPr>
            <a:r>
              <a:rPr lang="pl-PL" sz="1600" dirty="0"/>
              <a:t> </a:t>
            </a:r>
          </a:p>
          <a:p>
            <a:pPr marL="285750" indent="-285750">
              <a:lnSpc>
                <a:spcPct val="150000"/>
              </a:lnSpc>
              <a:buFont typeface="Arial" pitchFamily="34" charset="0"/>
              <a:buChar char="•"/>
            </a:pPr>
            <a:r>
              <a:rPr lang="pl-PL" sz="1600" dirty="0"/>
              <a:t>Skype – program można pobrać darmowo ze strony </a:t>
            </a:r>
            <a:r>
              <a:rPr lang="pl-PL" sz="1600" u="sng" dirty="0"/>
              <a:t>www.skype.com/pl</a:t>
            </a:r>
            <a:endParaRPr lang="pl-PL" sz="1600" dirty="0"/>
          </a:p>
          <a:p>
            <a:pPr marL="285750" indent="-285750">
              <a:lnSpc>
                <a:spcPct val="150000"/>
              </a:lnSpc>
              <a:buFont typeface="Arial" pitchFamily="34" charset="0"/>
              <a:buChar char="•"/>
            </a:pPr>
            <a:endParaRPr lang="pl-PL" sz="1600" dirty="0"/>
          </a:p>
          <a:p>
            <a:pPr>
              <a:lnSpc>
                <a:spcPct val="150000"/>
              </a:lnSpc>
            </a:pPr>
            <a:endParaRPr lang="pl-PL" sz="1600" dirty="0"/>
          </a:p>
          <a:p>
            <a:pPr marL="285750" indent="-285750">
              <a:lnSpc>
                <a:spcPct val="150000"/>
              </a:lnSpc>
              <a:buFont typeface="Arial" pitchFamily="34" charset="0"/>
              <a:buChar char="•"/>
            </a:pPr>
            <a:r>
              <a:rPr lang="pl-PL" sz="1600" dirty="0"/>
              <a:t>WhatzApp – do darmowego pobrania ze strony </a:t>
            </a:r>
            <a:r>
              <a:rPr lang="pl-PL" sz="1600" u="sng" dirty="0"/>
              <a:t>www.whatsapp.com/</a:t>
            </a:r>
            <a:endParaRPr lang="pl-PL" sz="1600" dirty="0"/>
          </a:p>
        </p:txBody>
      </p:sp>
      <p:pic>
        <p:nvPicPr>
          <p:cNvPr id="7" name="Obraz 6"/>
          <p:cNvPicPr/>
          <p:nvPr/>
        </p:nvPicPr>
        <p:blipFill>
          <a:blip r:embed="rId3"/>
          <a:stretch>
            <a:fillRect/>
          </a:stretch>
        </p:blipFill>
        <p:spPr>
          <a:xfrm>
            <a:off x="4041575" y="4052597"/>
            <a:ext cx="1304925" cy="552450"/>
          </a:xfrm>
          <a:prstGeom prst="rect">
            <a:avLst/>
          </a:prstGeom>
        </p:spPr>
      </p:pic>
      <p:sp>
        <p:nvSpPr>
          <p:cNvPr id="5" name="Tytuł 4"/>
          <p:cNvSpPr>
            <a:spLocks noGrp="1"/>
          </p:cNvSpPr>
          <p:nvPr>
            <p:ph type="title"/>
          </p:nvPr>
        </p:nvSpPr>
        <p:spPr/>
        <p:txBody>
          <a:bodyPr/>
          <a:lstStyle/>
          <a:p>
            <a:r>
              <a:rPr lang="pl-PL" dirty="0"/>
              <a:t> Komunikatory internetowe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194" y="2926968"/>
            <a:ext cx="790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194" y="5252322"/>
            <a:ext cx="82867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268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96212" y="1268455"/>
            <a:ext cx="6551576" cy="4939814"/>
          </a:xfrm>
          <a:prstGeom prst="rect">
            <a:avLst/>
          </a:prstGeom>
        </p:spPr>
        <p:txBody>
          <a:bodyPr wrap="square">
            <a:spAutoFit/>
          </a:bodyPr>
          <a:lstStyle/>
          <a:p>
            <a:pPr algn="just">
              <a:lnSpc>
                <a:spcPct val="150000"/>
              </a:lnSpc>
            </a:pPr>
            <a:r>
              <a:rPr lang="pl-PL" sz="1400" b="1" dirty="0"/>
              <a:t>Zasady tworzenia silnych haseł:</a:t>
            </a:r>
            <a:endParaRPr lang="pl-PL" sz="1400" dirty="0"/>
          </a:p>
          <a:p>
            <a:pPr marL="285750" indent="-285750" algn="just">
              <a:lnSpc>
                <a:spcPct val="150000"/>
              </a:lnSpc>
              <a:buFont typeface="Arial" pitchFamily="34" charset="0"/>
              <a:buChar char="•"/>
            </a:pPr>
            <a:r>
              <a:rPr lang="pl-PL" sz="1400" dirty="0"/>
              <a:t>Na ważnych kontach w takich usługach, jak poczta e-mail i bankowość internetowa, używaj unikalnych haseł. </a:t>
            </a:r>
          </a:p>
          <a:p>
            <a:pPr marL="285750" indent="-285750" algn="just">
              <a:lnSpc>
                <a:spcPct val="150000"/>
              </a:lnSpc>
              <a:buFont typeface="Arial" pitchFamily="34" charset="0"/>
              <a:buChar char="•"/>
            </a:pPr>
            <a:r>
              <a:rPr lang="pl-PL" sz="1400" dirty="0"/>
              <a:t>Nigdy nie używaj tego samego hasła do poczty e-mail i do bankowości elektronicznej.</a:t>
            </a:r>
          </a:p>
          <a:p>
            <a:pPr marL="285750" indent="-285750" algn="just">
              <a:lnSpc>
                <a:spcPct val="150000"/>
              </a:lnSpc>
              <a:buFont typeface="Arial" pitchFamily="34" charset="0"/>
              <a:buChar char="•"/>
            </a:pPr>
            <a:r>
              <a:rPr lang="pl-PL" sz="1400" dirty="0"/>
              <a:t>Jeśli musisz zapisać hasło, przechowuj je w dobrze strzeżonym miejscu, do którego nie ma dostępu nikt inny.</a:t>
            </a:r>
          </a:p>
          <a:p>
            <a:pPr marL="285750" indent="-285750" algn="just">
              <a:lnSpc>
                <a:spcPct val="150000"/>
              </a:lnSpc>
              <a:buFont typeface="Arial" pitchFamily="34" charset="0"/>
              <a:buChar char="•"/>
            </a:pPr>
            <a:r>
              <a:rPr lang="pl-PL" sz="1400" dirty="0"/>
              <a:t>Używaj długich haseł złożonych z cyfr, liter i symboli. </a:t>
            </a:r>
          </a:p>
          <a:p>
            <a:pPr marL="285750" indent="-285750" algn="just">
              <a:lnSpc>
                <a:spcPct val="150000"/>
              </a:lnSpc>
              <a:buFont typeface="Arial" pitchFamily="34" charset="0"/>
              <a:buChar char="•"/>
            </a:pPr>
            <a:r>
              <a:rPr lang="pl-PL" sz="1400" dirty="0"/>
              <a:t>Do tworzenia haseł używaj wyrażeń, które w jakiś sposób kojarzą Ci się z daną witryną.</a:t>
            </a:r>
          </a:p>
          <a:p>
            <a:pPr marL="285750" indent="-285750" algn="just">
              <a:lnSpc>
                <a:spcPct val="150000"/>
              </a:lnSpc>
              <a:buFont typeface="Arial" pitchFamily="34" charset="0"/>
              <a:buChar char="•"/>
            </a:pPr>
            <a:r>
              <a:rPr lang="pl-PL" sz="1400" dirty="0"/>
              <a:t>Skonfiguruj opcje odzyskiwania hasła i dbaj o ich aktualność. w przypadku konieczności zresetowania hasła wiele witryn przesyła nowe hasło na adres e-mail podany podczas rejestracji, dbaj więc o jego aktualność i pamiętaj, by mieć do niego dostęp (przesłane mailem hasło należy bezwzględnie zmienić).</a:t>
            </a:r>
          </a:p>
        </p:txBody>
      </p:sp>
      <p:pic>
        <p:nvPicPr>
          <p:cNvPr id="14340" name="Picture 4" descr="cryptography, key, lock, log in, login, password, security, unloc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8492">
            <a:off x="7813644" y="5590630"/>
            <a:ext cx="819138" cy="81913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4"/>
          <p:cNvSpPr>
            <a:spLocks noGrp="1"/>
          </p:cNvSpPr>
          <p:nvPr>
            <p:ph type="title"/>
          </p:nvPr>
        </p:nvSpPr>
        <p:spPr/>
        <p:txBody>
          <a:bodyPr/>
          <a:lstStyle/>
          <a:p>
            <a:r>
              <a:rPr lang="pl-PL" dirty="0"/>
              <a:t> Bezpieczeństwo w internecie</a:t>
            </a:r>
          </a:p>
        </p:txBody>
      </p:sp>
    </p:spTree>
    <p:extLst>
      <p:ext uri="{BB962C8B-B14F-4D97-AF65-F5344CB8AC3E}">
        <p14:creationId xmlns:p14="http://schemas.microsoft.com/office/powerpoint/2010/main" val="135277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1476360"/>
            <a:ext cx="6840760" cy="3046988"/>
          </a:xfrm>
          <a:prstGeom prst="rect">
            <a:avLst/>
          </a:prstGeom>
        </p:spPr>
        <p:txBody>
          <a:bodyPr wrap="square">
            <a:spAutoFit/>
          </a:bodyPr>
          <a:lstStyle/>
          <a:p>
            <a:pPr algn="just">
              <a:lnSpc>
                <a:spcPct val="150000"/>
              </a:lnSpc>
            </a:pPr>
            <a:r>
              <a:rPr lang="pl-PL" sz="1600" b="1" dirty="0"/>
              <a:t>Ochrona danych osobowych:</a:t>
            </a:r>
            <a:endParaRPr lang="pl-PL" sz="1600" dirty="0"/>
          </a:p>
          <a:p>
            <a:pPr algn="just">
              <a:lnSpc>
                <a:spcPct val="150000"/>
              </a:lnSpc>
            </a:pPr>
            <a:r>
              <a:rPr lang="pl-PL" sz="1600" dirty="0"/>
              <a:t>Nigdy nie odpowiadaj na podejrzane e-maile, wiadomości na czacie ani komunikaty na stronie internetowej, które nakłaniają Cię do podania danych osobowych, a zwłaszcza:</a:t>
            </a:r>
          </a:p>
          <a:p>
            <a:pPr marL="285750" lvl="0" indent="-285750" algn="just">
              <a:lnSpc>
                <a:spcPct val="150000"/>
              </a:lnSpc>
              <a:buFont typeface="Arial" pitchFamily="34" charset="0"/>
              <a:buChar char="•"/>
            </a:pPr>
            <a:r>
              <a:rPr lang="pl-PL" sz="1600" dirty="0"/>
              <a:t>Nazwy użytkownika i hasła</a:t>
            </a:r>
          </a:p>
          <a:p>
            <a:pPr marL="285750" lvl="0" indent="-285750" algn="just">
              <a:lnSpc>
                <a:spcPct val="150000"/>
              </a:lnSpc>
              <a:buFont typeface="Arial" pitchFamily="34" charset="0"/>
              <a:buChar char="•"/>
            </a:pPr>
            <a:r>
              <a:rPr lang="pl-PL" sz="1600" dirty="0"/>
              <a:t>Numeru PESEL</a:t>
            </a:r>
          </a:p>
          <a:p>
            <a:pPr marL="285750" lvl="0" indent="-285750" algn="just">
              <a:lnSpc>
                <a:spcPct val="150000"/>
              </a:lnSpc>
              <a:buFont typeface="Arial" pitchFamily="34" charset="0"/>
              <a:buChar char="•"/>
            </a:pPr>
            <a:r>
              <a:rPr lang="pl-PL" sz="1600" dirty="0"/>
              <a:t>Numeru konta bankowego i kodu PIN</a:t>
            </a:r>
          </a:p>
          <a:p>
            <a:pPr marL="285750" indent="-285750" algn="just">
              <a:lnSpc>
                <a:spcPct val="150000"/>
              </a:lnSpc>
              <a:buFont typeface="Arial" pitchFamily="34" charset="0"/>
              <a:buChar char="•"/>
            </a:pPr>
            <a:r>
              <a:rPr lang="pl-PL" sz="1600" dirty="0"/>
              <a:t>Nigdy nie wysyłaj swojego hasła e-mailem ani nikomu go nie ujawniaj</a:t>
            </a:r>
          </a:p>
        </p:txBody>
      </p:sp>
      <p:pic>
        <p:nvPicPr>
          <p:cNvPr id="14338" name="Picture 2" descr="hacker, locked fold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28" y="4869160"/>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3"/>
          <p:cNvSpPr>
            <a:spLocks noGrp="1"/>
          </p:cNvSpPr>
          <p:nvPr>
            <p:ph type="title"/>
          </p:nvPr>
        </p:nvSpPr>
        <p:spPr/>
        <p:txBody>
          <a:bodyPr/>
          <a:lstStyle/>
          <a:p>
            <a:r>
              <a:rPr lang="pl-PL" dirty="0"/>
              <a:t> Bezpieczeństwo w internecie</a:t>
            </a:r>
          </a:p>
        </p:txBody>
      </p:sp>
    </p:spTree>
    <p:extLst>
      <p:ext uri="{BB962C8B-B14F-4D97-AF65-F5344CB8AC3E}">
        <p14:creationId xmlns:p14="http://schemas.microsoft.com/office/powerpoint/2010/main" val="718550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15616" y="1409082"/>
            <a:ext cx="7278354" cy="1061829"/>
          </a:xfrm>
          <a:prstGeom prst="rect">
            <a:avLst/>
          </a:prstGeom>
        </p:spPr>
        <p:txBody>
          <a:bodyPr wrap="square">
            <a:spAutoFit/>
          </a:bodyPr>
          <a:lstStyle/>
          <a:p>
            <a:pPr algn="just">
              <a:lnSpc>
                <a:spcPct val="150000"/>
              </a:lnSpc>
            </a:pPr>
            <a:r>
              <a:rPr lang="pl-PL" sz="1400" dirty="0" err="1"/>
              <a:t>jitsi</a:t>
            </a:r>
            <a:r>
              <a:rPr lang="pl-PL" sz="1400" dirty="0"/>
              <a:t> – jest darmową platformą do tworzenia wideokonferencji. Nie wymaga instalacji dodatkowego oprogramowania na komputerze. Do pracy z </a:t>
            </a:r>
            <a:r>
              <a:rPr lang="pl-PL" sz="1400" dirty="0" err="1"/>
              <a:t>jitsi</a:t>
            </a:r>
            <a:r>
              <a:rPr lang="pl-PL" sz="1400" dirty="0"/>
              <a:t> wystarczy tylko przeglądarka internetowa.</a:t>
            </a:r>
          </a:p>
        </p:txBody>
      </p:sp>
      <p:sp>
        <p:nvSpPr>
          <p:cNvPr id="4" name="Tytuł 3"/>
          <p:cNvSpPr>
            <a:spLocks noGrp="1"/>
          </p:cNvSpPr>
          <p:nvPr>
            <p:ph type="title"/>
          </p:nvPr>
        </p:nvSpPr>
        <p:spPr/>
        <p:txBody>
          <a:bodyPr/>
          <a:lstStyle/>
          <a:p>
            <a:r>
              <a:rPr lang="pl-PL" dirty="0"/>
              <a:t> E-edukacja</a:t>
            </a:r>
          </a:p>
        </p:txBody>
      </p:sp>
      <p:pic>
        <p:nvPicPr>
          <p:cNvPr id="3" name="Obraz 2">
            <a:extLst>
              <a:ext uri="{FF2B5EF4-FFF2-40B4-BE49-F238E27FC236}">
                <a16:creationId xmlns:a16="http://schemas.microsoft.com/office/drawing/2014/main" id="{39F12C61-77D1-436C-93C6-40FB2AFE14B7}"/>
              </a:ext>
            </a:extLst>
          </p:cNvPr>
          <p:cNvPicPr>
            <a:picLocks noChangeAspect="1"/>
          </p:cNvPicPr>
          <p:nvPr/>
        </p:nvPicPr>
        <p:blipFill>
          <a:blip r:embed="rId3"/>
          <a:stretch>
            <a:fillRect/>
          </a:stretch>
        </p:blipFill>
        <p:spPr>
          <a:xfrm>
            <a:off x="2627784" y="2636912"/>
            <a:ext cx="3629211" cy="3528199"/>
          </a:xfrm>
          <a:prstGeom prst="rect">
            <a:avLst/>
          </a:prstGeom>
        </p:spPr>
      </p:pic>
    </p:spTree>
    <p:extLst>
      <p:ext uri="{BB962C8B-B14F-4D97-AF65-F5344CB8AC3E}">
        <p14:creationId xmlns:p14="http://schemas.microsoft.com/office/powerpoint/2010/main" val="3667659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427984" y="1570673"/>
            <a:ext cx="4104456" cy="1384995"/>
          </a:xfrm>
          <a:prstGeom prst="rect">
            <a:avLst/>
          </a:prstGeom>
        </p:spPr>
        <p:txBody>
          <a:bodyPr wrap="square">
            <a:spAutoFit/>
          </a:bodyPr>
          <a:lstStyle/>
          <a:p>
            <a:pPr algn="just">
              <a:lnSpc>
                <a:spcPct val="150000"/>
              </a:lnSpc>
            </a:pPr>
            <a:r>
              <a:rPr lang="pl-PL" sz="1400" dirty="0"/>
              <a:t>Po wejściu na stronę https://meet.jit.si/</a:t>
            </a:r>
          </a:p>
          <a:p>
            <a:pPr algn="just">
              <a:lnSpc>
                <a:spcPct val="150000"/>
              </a:lnSpc>
            </a:pPr>
            <a:r>
              <a:rPr lang="pl-PL" sz="1400" dirty="0"/>
              <a:t>i zaakceptowaniu pozwoleń na dostęp do kamery i mikrofonu, uzyskujemy możliwość rozpoczęcia połączenia. </a:t>
            </a:r>
          </a:p>
        </p:txBody>
      </p:sp>
      <p:sp>
        <p:nvSpPr>
          <p:cNvPr id="4" name="Tytuł 3"/>
          <p:cNvSpPr>
            <a:spLocks noGrp="1"/>
          </p:cNvSpPr>
          <p:nvPr>
            <p:ph type="title"/>
          </p:nvPr>
        </p:nvSpPr>
        <p:spPr>
          <a:xfrm>
            <a:off x="0" y="374938"/>
            <a:ext cx="9144000" cy="648000"/>
          </a:xfrm>
        </p:spPr>
        <p:txBody>
          <a:bodyPr/>
          <a:lstStyle/>
          <a:p>
            <a:r>
              <a:rPr lang="pl-PL" dirty="0"/>
              <a:t> E-edukacja</a:t>
            </a:r>
          </a:p>
        </p:txBody>
      </p:sp>
      <p:pic>
        <p:nvPicPr>
          <p:cNvPr id="3" name="Obraz 2">
            <a:extLst>
              <a:ext uri="{FF2B5EF4-FFF2-40B4-BE49-F238E27FC236}">
                <a16:creationId xmlns:a16="http://schemas.microsoft.com/office/drawing/2014/main" id="{D90BE009-33E1-4AE3-BD85-49E9D2C8D588}"/>
              </a:ext>
            </a:extLst>
          </p:cNvPr>
          <p:cNvPicPr>
            <a:picLocks noChangeAspect="1"/>
          </p:cNvPicPr>
          <p:nvPr/>
        </p:nvPicPr>
        <p:blipFill>
          <a:blip r:embed="rId3"/>
          <a:stretch>
            <a:fillRect/>
          </a:stretch>
        </p:blipFill>
        <p:spPr>
          <a:xfrm>
            <a:off x="1556267" y="1570673"/>
            <a:ext cx="2466975" cy="1323975"/>
          </a:xfrm>
          <a:prstGeom prst="rect">
            <a:avLst/>
          </a:prstGeom>
        </p:spPr>
      </p:pic>
      <p:pic>
        <p:nvPicPr>
          <p:cNvPr id="6" name="Obraz 5">
            <a:extLst>
              <a:ext uri="{FF2B5EF4-FFF2-40B4-BE49-F238E27FC236}">
                <a16:creationId xmlns:a16="http://schemas.microsoft.com/office/drawing/2014/main" id="{63A9A6C5-C9DC-4D52-8F5F-FB3AA458558D}"/>
              </a:ext>
            </a:extLst>
          </p:cNvPr>
          <p:cNvPicPr>
            <a:picLocks noChangeAspect="1"/>
          </p:cNvPicPr>
          <p:nvPr/>
        </p:nvPicPr>
        <p:blipFill>
          <a:blip r:embed="rId4"/>
          <a:stretch>
            <a:fillRect/>
          </a:stretch>
        </p:blipFill>
        <p:spPr>
          <a:xfrm>
            <a:off x="1004674" y="3175257"/>
            <a:ext cx="3038475" cy="1104900"/>
          </a:xfrm>
          <a:prstGeom prst="rect">
            <a:avLst/>
          </a:prstGeom>
        </p:spPr>
      </p:pic>
      <p:sp>
        <p:nvSpPr>
          <p:cNvPr id="8" name="Prostokąt 7">
            <a:extLst>
              <a:ext uri="{FF2B5EF4-FFF2-40B4-BE49-F238E27FC236}">
                <a16:creationId xmlns:a16="http://schemas.microsoft.com/office/drawing/2014/main" id="{0965692A-4F6F-4E87-9277-749463B5715D}"/>
              </a:ext>
            </a:extLst>
          </p:cNvPr>
          <p:cNvSpPr/>
          <p:nvPr/>
        </p:nvSpPr>
        <p:spPr>
          <a:xfrm>
            <a:off x="4427984" y="3175257"/>
            <a:ext cx="4104456" cy="1061829"/>
          </a:xfrm>
          <a:prstGeom prst="rect">
            <a:avLst/>
          </a:prstGeom>
        </p:spPr>
        <p:txBody>
          <a:bodyPr wrap="square">
            <a:spAutoFit/>
          </a:bodyPr>
          <a:lstStyle/>
          <a:p>
            <a:pPr algn="just">
              <a:lnSpc>
                <a:spcPct val="150000"/>
              </a:lnSpc>
            </a:pPr>
            <a:r>
              <a:rPr lang="pl-PL" sz="1400" dirty="0"/>
              <a:t>Aby połączyć się z drugą osobą, należy wysłać do niej link, który generuje się po kliknięciu ikonki </a:t>
            </a:r>
            <a:r>
              <a:rPr lang="pl-PL" sz="1400" dirty="0" err="1"/>
              <a:t>Share</a:t>
            </a:r>
            <a:r>
              <a:rPr lang="pl-PL" sz="1400" dirty="0"/>
              <a:t> the link.</a:t>
            </a:r>
          </a:p>
        </p:txBody>
      </p:sp>
      <p:pic>
        <p:nvPicPr>
          <p:cNvPr id="7" name="Obraz 6">
            <a:extLst>
              <a:ext uri="{FF2B5EF4-FFF2-40B4-BE49-F238E27FC236}">
                <a16:creationId xmlns:a16="http://schemas.microsoft.com/office/drawing/2014/main" id="{C56A195D-556D-459C-89FC-EBFDCE2ED748}"/>
              </a:ext>
            </a:extLst>
          </p:cNvPr>
          <p:cNvPicPr>
            <a:picLocks noChangeAspect="1"/>
          </p:cNvPicPr>
          <p:nvPr/>
        </p:nvPicPr>
        <p:blipFill>
          <a:blip r:embed="rId5"/>
          <a:stretch>
            <a:fillRect/>
          </a:stretch>
        </p:blipFill>
        <p:spPr>
          <a:xfrm>
            <a:off x="718923" y="4575053"/>
            <a:ext cx="3304319" cy="1226753"/>
          </a:xfrm>
          <a:prstGeom prst="rect">
            <a:avLst/>
          </a:prstGeom>
        </p:spPr>
      </p:pic>
      <p:sp>
        <p:nvSpPr>
          <p:cNvPr id="10" name="Prostokąt 9">
            <a:extLst>
              <a:ext uri="{FF2B5EF4-FFF2-40B4-BE49-F238E27FC236}">
                <a16:creationId xmlns:a16="http://schemas.microsoft.com/office/drawing/2014/main" id="{37AE5A52-0B57-4330-8B93-2766B208DB43}"/>
              </a:ext>
            </a:extLst>
          </p:cNvPr>
          <p:cNvSpPr/>
          <p:nvPr/>
        </p:nvSpPr>
        <p:spPr>
          <a:xfrm>
            <a:off x="4420983" y="4456675"/>
            <a:ext cx="4111457" cy="1708160"/>
          </a:xfrm>
          <a:prstGeom prst="rect">
            <a:avLst/>
          </a:prstGeom>
        </p:spPr>
        <p:txBody>
          <a:bodyPr wrap="square">
            <a:spAutoFit/>
          </a:bodyPr>
          <a:lstStyle/>
          <a:p>
            <a:pPr algn="just">
              <a:lnSpc>
                <a:spcPct val="150000"/>
              </a:lnSpc>
            </a:pPr>
            <a:r>
              <a:rPr lang="pl-PL" sz="1400" dirty="0"/>
              <a:t>Program posiada wiele przydatnych opcji dostępnych na panelu bocznym takich jak: czat, zmiana ustawień kamery i głosu, udostępnianie video, podnoszenie </a:t>
            </a:r>
            <a:r>
              <a:rPr lang="pl-PL" sz="1400"/>
              <a:t>ręki itp.</a:t>
            </a:r>
            <a:endParaRPr lang="pl-PL" sz="1400" dirty="0"/>
          </a:p>
          <a:p>
            <a:pPr algn="just">
              <a:lnSpc>
                <a:spcPct val="150000"/>
              </a:lnSpc>
            </a:pPr>
            <a:endParaRPr lang="pl-PL" sz="1400" dirty="0"/>
          </a:p>
        </p:txBody>
      </p:sp>
    </p:spTree>
    <p:extLst>
      <p:ext uri="{BB962C8B-B14F-4D97-AF65-F5344CB8AC3E}">
        <p14:creationId xmlns:p14="http://schemas.microsoft.com/office/powerpoint/2010/main" val="3761252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77A14E-4494-4BCE-8755-65F2609EE50A}"/>
              </a:ext>
            </a:extLst>
          </p:cNvPr>
          <p:cNvSpPr>
            <a:spLocks noGrp="1"/>
          </p:cNvSpPr>
          <p:nvPr>
            <p:ph type="title"/>
          </p:nvPr>
        </p:nvSpPr>
        <p:spPr/>
        <p:txBody>
          <a:bodyPr/>
          <a:lstStyle/>
          <a:p>
            <a:r>
              <a:rPr lang="pl-PL" dirty="0"/>
              <a:t>E-edukacja</a:t>
            </a:r>
            <a:endParaRPr lang="en-GB" dirty="0"/>
          </a:p>
        </p:txBody>
      </p:sp>
      <p:pic>
        <p:nvPicPr>
          <p:cNvPr id="3" name="Picture 8">
            <a:extLst>
              <a:ext uri="{FF2B5EF4-FFF2-40B4-BE49-F238E27FC236}">
                <a16:creationId xmlns:a16="http://schemas.microsoft.com/office/drawing/2014/main" id="{4F02604B-7FA5-4A5D-9831-BAC3FA643D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483019"/>
            <a:ext cx="1685925" cy="990600"/>
          </a:xfrm>
          <a:prstGeom prst="rect">
            <a:avLst/>
          </a:prstGeom>
          <a:noFill/>
          <a:ln>
            <a:noFill/>
          </a:ln>
        </p:spPr>
      </p:pic>
      <p:pic>
        <p:nvPicPr>
          <p:cNvPr id="4" name="Picture 11">
            <a:extLst>
              <a:ext uri="{FF2B5EF4-FFF2-40B4-BE49-F238E27FC236}">
                <a16:creationId xmlns:a16="http://schemas.microsoft.com/office/drawing/2014/main" id="{66D73CDD-E29D-4230-A73C-8A7B5A98AC7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953307"/>
            <a:ext cx="3240400" cy="3059231"/>
          </a:xfrm>
          <a:prstGeom prst="rect">
            <a:avLst/>
          </a:prstGeom>
          <a:noFill/>
          <a:ln>
            <a:noFill/>
          </a:ln>
        </p:spPr>
      </p:pic>
      <p:sp>
        <p:nvSpPr>
          <p:cNvPr id="5" name="pole tekstowe 4">
            <a:extLst>
              <a:ext uri="{FF2B5EF4-FFF2-40B4-BE49-F238E27FC236}">
                <a16:creationId xmlns:a16="http://schemas.microsoft.com/office/drawing/2014/main" id="{BED00DD2-E9FF-4604-9324-34C55F548C53}"/>
              </a:ext>
            </a:extLst>
          </p:cNvPr>
          <p:cNvSpPr txBox="1"/>
          <p:nvPr/>
        </p:nvSpPr>
        <p:spPr>
          <a:xfrm>
            <a:off x="683568" y="1622666"/>
            <a:ext cx="4032448" cy="1569660"/>
          </a:xfrm>
          <a:prstGeom prst="rect">
            <a:avLst/>
          </a:prstGeom>
          <a:noFill/>
        </p:spPr>
        <p:txBody>
          <a:bodyPr wrap="square" rtlCol="0">
            <a:spAutoFit/>
          </a:bodyPr>
          <a:lstStyle/>
          <a:p>
            <a:r>
              <a:rPr lang="pl-PL" sz="1600" dirty="0"/>
              <a:t>Udostępnianie ekranu jest bardzo przydatną funkcją umożliwiającą wyświetlenie wszystkim uczestnikom konferencji swojego aktualnego ekranu urządzenia (może być to pulpit, ekran programu czy aplikacji). </a:t>
            </a:r>
            <a:endParaRPr lang="en-GB" sz="1600" dirty="0"/>
          </a:p>
        </p:txBody>
      </p:sp>
      <p:sp>
        <p:nvSpPr>
          <p:cNvPr id="6" name="pole tekstowe 5">
            <a:extLst>
              <a:ext uri="{FF2B5EF4-FFF2-40B4-BE49-F238E27FC236}">
                <a16:creationId xmlns:a16="http://schemas.microsoft.com/office/drawing/2014/main" id="{DE63EDA9-6F78-4F72-B3B6-DD115E91AA56}"/>
              </a:ext>
            </a:extLst>
          </p:cNvPr>
          <p:cNvSpPr txBox="1"/>
          <p:nvPr/>
        </p:nvSpPr>
        <p:spPr>
          <a:xfrm>
            <a:off x="539552" y="3978388"/>
            <a:ext cx="4378749" cy="1077218"/>
          </a:xfrm>
          <a:prstGeom prst="rect">
            <a:avLst/>
          </a:prstGeom>
          <a:noFill/>
        </p:spPr>
        <p:txBody>
          <a:bodyPr wrap="square" rtlCol="0">
            <a:spAutoFit/>
          </a:bodyPr>
          <a:lstStyle/>
          <a:p>
            <a:r>
              <a:rPr lang="pl-PL" sz="1600" dirty="0"/>
              <a:t>Rozwiązanie to jest szczególnie przydatne podczas zgłaszania problemów, bądź wykonywania połączeń w celu uzyskania zdalnego wsparcia.</a:t>
            </a:r>
            <a:endParaRPr lang="en-GB" sz="1600" dirty="0"/>
          </a:p>
        </p:txBody>
      </p:sp>
      <p:sp>
        <p:nvSpPr>
          <p:cNvPr id="7" name="pole tekstowe 6"/>
          <p:cNvSpPr txBox="1"/>
          <p:nvPr/>
        </p:nvSpPr>
        <p:spPr>
          <a:xfrm>
            <a:off x="1108746" y="5445224"/>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1.10</a:t>
            </a:r>
          </a:p>
        </p:txBody>
      </p:sp>
    </p:spTree>
    <p:extLst>
      <p:ext uri="{BB962C8B-B14F-4D97-AF65-F5344CB8AC3E}">
        <p14:creationId xmlns:p14="http://schemas.microsoft.com/office/powerpoint/2010/main" val="1053629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158687" y="1484784"/>
            <a:ext cx="4153196" cy="2677656"/>
          </a:xfrm>
          <a:prstGeom prst="rect">
            <a:avLst/>
          </a:prstGeom>
        </p:spPr>
        <p:txBody>
          <a:bodyPr wrap="square">
            <a:spAutoFit/>
          </a:bodyPr>
          <a:lstStyle/>
          <a:p>
            <a:pPr algn="just">
              <a:lnSpc>
                <a:spcPct val="150000"/>
              </a:lnSpc>
            </a:pPr>
            <a:r>
              <a:rPr lang="pl-PL" sz="1400" b="1" i="1" dirty="0"/>
              <a:t>E-dziennik </a:t>
            </a:r>
          </a:p>
          <a:p>
            <a:pPr algn="just">
              <a:lnSpc>
                <a:spcPct val="150000"/>
              </a:lnSpc>
            </a:pPr>
            <a:r>
              <a:rPr lang="pl-PL" sz="1400" dirty="0"/>
              <a:t>W wielu szkołach dziennik elektroniczny już od kilku lat w zupełności zastępuje zwykły dziennik papierowy.</a:t>
            </a:r>
          </a:p>
          <a:p>
            <a:pPr algn="just">
              <a:lnSpc>
                <a:spcPct val="150000"/>
              </a:lnSpc>
            </a:pPr>
            <a:r>
              <a:rPr lang="pl-PL" sz="1400" dirty="0"/>
              <a:t>Dzięki tej platformie rodzice mają stały dostęp do informacji o postępach ucznia w nauce, frekwencji, tematach lekcyjnych, szkolnych wydarzeniach, zmianach planu, itp.</a:t>
            </a:r>
          </a:p>
        </p:txBody>
      </p:sp>
      <p:pic>
        <p:nvPicPr>
          <p:cNvPr id="18434" name="Picture 2" descr="webexpor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52320" y="5157192"/>
            <a:ext cx="1435224" cy="1435224"/>
          </a:xfrm>
          <a:prstGeom prst="rect">
            <a:avLst/>
          </a:prstGeom>
          <a:noFill/>
          <a:extLst>
            <a:ext uri="{909E8E84-426E-40DD-AFC4-6F175D3DCCD1}">
              <a14:hiddenFill xmlns:a14="http://schemas.microsoft.com/office/drawing/2010/main">
                <a:solidFill>
                  <a:srgbClr val="FFFFFF"/>
                </a:solidFill>
              </a14:hiddenFill>
            </a:ext>
          </a:extLst>
        </p:spPr>
      </p:pic>
      <p:sp>
        <p:nvSpPr>
          <p:cNvPr id="4" name="Tytuł 3"/>
          <p:cNvSpPr>
            <a:spLocks noGrp="1"/>
          </p:cNvSpPr>
          <p:nvPr>
            <p:ph type="title"/>
          </p:nvPr>
        </p:nvSpPr>
        <p:spPr/>
        <p:txBody>
          <a:bodyPr/>
          <a:lstStyle/>
          <a:p>
            <a:r>
              <a:rPr lang="pl-PL" dirty="0"/>
              <a:t> E-edukacja</a:t>
            </a:r>
          </a:p>
        </p:txBody>
      </p:sp>
      <p:pic>
        <p:nvPicPr>
          <p:cNvPr id="5" name="Obraz 4">
            <a:extLst>
              <a:ext uri="{FF2B5EF4-FFF2-40B4-BE49-F238E27FC236}">
                <a16:creationId xmlns:a16="http://schemas.microsoft.com/office/drawing/2014/main" id="{6A4A90A4-9A5D-4B49-BB98-FE9B58F95139}"/>
              </a:ext>
            </a:extLst>
          </p:cNvPr>
          <p:cNvPicPr>
            <a:picLocks noChangeAspect="1"/>
          </p:cNvPicPr>
          <p:nvPr/>
        </p:nvPicPr>
        <p:blipFill rotWithShape="1">
          <a:blip r:embed="rId4"/>
          <a:srcRect l="1986" t="365" b="2172"/>
          <a:stretch/>
        </p:blipFill>
        <p:spPr>
          <a:xfrm>
            <a:off x="1043608" y="1593542"/>
            <a:ext cx="2763424" cy="3926834"/>
          </a:xfrm>
          <a:prstGeom prst="rect">
            <a:avLst/>
          </a:prstGeom>
          <a:ln>
            <a:solidFill>
              <a:schemeClr val="tx1"/>
            </a:solidFill>
          </a:ln>
        </p:spPr>
      </p:pic>
    </p:spTree>
    <p:extLst>
      <p:ext uri="{BB962C8B-B14F-4D97-AF65-F5344CB8AC3E}">
        <p14:creationId xmlns:p14="http://schemas.microsoft.com/office/powerpoint/2010/main" val="143489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259632" y="1340768"/>
            <a:ext cx="6912768" cy="2970557"/>
          </a:xfrm>
          <a:prstGeom prst="rect">
            <a:avLst/>
          </a:prstGeom>
          <a:noFill/>
        </p:spPr>
        <p:txBody>
          <a:bodyPr wrap="square" rtlCol="0">
            <a:spAutoFit/>
          </a:bodyPr>
          <a:lstStyle/>
          <a:p>
            <a:pPr algn="just">
              <a:lnSpc>
                <a:spcPct val="200000"/>
              </a:lnSpc>
            </a:pPr>
            <a:r>
              <a:rPr lang="pl-PL" sz="1600" b="1" dirty="0"/>
              <a:t>Internet, </a:t>
            </a:r>
            <a:r>
              <a:rPr lang="pl-PL" sz="1600" dirty="0"/>
              <a:t>w</a:t>
            </a:r>
            <a:r>
              <a:rPr lang="pl-PL" sz="1600" b="1" dirty="0"/>
              <a:t> </a:t>
            </a:r>
            <a:r>
              <a:rPr lang="pl-PL" sz="1600" dirty="0"/>
              <a:t>najprostszym ujęciu, to globalna sieć komputerowa, czyli wiele połączonych ze sobą komputerów, które mogą się między sobą komunikować i wymieniać zasobami. </a:t>
            </a:r>
          </a:p>
          <a:p>
            <a:pPr algn="just">
              <a:lnSpc>
                <a:spcPct val="200000"/>
              </a:lnSpc>
            </a:pPr>
            <a:r>
              <a:rPr lang="pl-PL" sz="1600" dirty="0"/>
              <a:t>Dzięki niej osoby korzystające z komputera w dwóch odległych krajach mogą porozumiewać się ze sobą, </a:t>
            </a:r>
          </a:p>
          <a:p>
            <a:pPr algn="just">
              <a:lnSpc>
                <a:spcPct val="200000"/>
              </a:lnSpc>
            </a:pPr>
            <a:r>
              <a:rPr lang="pl-PL" sz="1600" dirty="0"/>
              <a:t>wymieniać informacje i korzystać z danych znajdujących się w tej sieci.</a:t>
            </a:r>
          </a:p>
        </p:txBody>
      </p:sp>
      <p:pic>
        <p:nvPicPr>
          <p:cNvPr id="2057" name="Picture 9" descr="browser, earth, global, globe, international, internet, network, planet, worl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128" y="4725144"/>
            <a:ext cx="1934344" cy="1934344"/>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3">
            <a:extLst>
              <a:ext uri="{FF2B5EF4-FFF2-40B4-BE49-F238E27FC236}">
                <a16:creationId xmlns:a16="http://schemas.microsoft.com/office/drawing/2014/main" id="{02970341-08D5-44FC-BE05-2EC1BC7BA96E}"/>
              </a:ext>
            </a:extLst>
          </p:cNvPr>
          <p:cNvSpPr>
            <a:spLocks noGrp="1"/>
          </p:cNvSpPr>
          <p:nvPr>
            <p:ph type="title"/>
          </p:nvPr>
        </p:nvSpPr>
        <p:spPr>
          <a:xfrm>
            <a:off x="0" y="374938"/>
            <a:ext cx="9144000" cy="648000"/>
          </a:xfrm>
        </p:spPr>
        <p:txBody>
          <a:bodyPr/>
          <a:lstStyle/>
          <a:p>
            <a:r>
              <a:rPr lang="pl-PL" dirty="0"/>
              <a:t>Korzystanie z przeglądarki internetowej</a:t>
            </a:r>
          </a:p>
        </p:txBody>
      </p:sp>
      <p:sp>
        <p:nvSpPr>
          <p:cNvPr id="2" name="pole tekstowe 1"/>
          <p:cNvSpPr txBox="1"/>
          <p:nvPr/>
        </p:nvSpPr>
        <p:spPr>
          <a:xfrm>
            <a:off x="1457500" y="5138318"/>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1.1</a:t>
            </a:r>
          </a:p>
        </p:txBody>
      </p:sp>
    </p:spTree>
    <p:extLst>
      <p:ext uri="{BB962C8B-B14F-4D97-AF65-F5344CB8AC3E}">
        <p14:creationId xmlns:p14="http://schemas.microsoft.com/office/powerpoint/2010/main" val="2563055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8B3F89-71F0-43BE-BEBE-5775EB6C7407}"/>
              </a:ext>
            </a:extLst>
          </p:cNvPr>
          <p:cNvSpPr>
            <a:spLocks noGrp="1"/>
          </p:cNvSpPr>
          <p:nvPr>
            <p:ph type="title"/>
          </p:nvPr>
        </p:nvSpPr>
        <p:spPr/>
        <p:txBody>
          <a:bodyPr/>
          <a:lstStyle/>
          <a:p>
            <a:r>
              <a:rPr lang="pl-PL" dirty="0"/>
              <a:t>E-edukacja</a:t>
            </a:r>
            <a:endParaRPr lang="en-GB" dirty="0"/>
          </a:p>
        </p:txBody>
      </p:sp>
      <p:pic>
        <p:nvPicPr>
          <p:cNvPr id="4" name="Obraz 3">
            <a:extLst>
              <a:ext uri="{FF2B5EF4-FFF2-40B4-BE49-F238E27FC236}">
                <a16:creationId xmlns:a16="http://schemas.microsoft.com/office/drawing/2014/main" id="{C7A047A1-B8A0-4D95-9350-200384445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916832"/>
            <a:ext cx="3829420" cy="3212976"/>
          </a:xfrm>
          <a:prstGeom prst="rect">
            <a:avLst/>
          </a:prstGeom>
        </p:spPr>
      </p:pic>
      <p:sp>
        <p:nvSpPr>
          <p:cNvPr id="5" name="pole tekstowe 4">
            <a:extLst>
              <a:ext uri="{FF2B5EF4-FFF2-40B4-BE49-F238E27FC236}">
                <a16:creationId xmlns:a16="http://schemas.microsoft.com/office/drawing/2014/main" id="{2BA84463-7890-438B-A907-534620F91C58}"/>
              </a:ext>
            </a:extLst>
          </p:cNvPr>
          <p:cNvSpPr txBox="1"/>
          <p:nvPr/>
        </p:nvSpPr>
        <p:spPr>
          <a:xfrm>
            <a:off x="4604303" y="1628800"/>
            <a:ext cx="4320480" cy="3539430"/>
          </a:xfrm>
          <a:prstGeom prst="rect">
            <a:avLst/>
          </a:prstGeom>
          <a:noFill/>
        </p:spPr>
        <p:txBody>
          <a:bodyPr wrap="square" rtlCol="0">
            <a:spAutoFit/>
          </a:bodyPr>
          <a:lstStyle/>
          <a:p>
            <a:endParaRPr lang="pl-PL" sz="1600" i="1" dirty="0"/>
          </a:p>
          <a:p>
            <a:endParaRPr lang="pl-PL" sz="1600" i="1" dirty="0"/>
          </a:p>
          <a:p>
            <a:r>
              <a:rPr lang="pl-PL" sz="1600" b="1" i="1" dirty="0"/>
              <a:t>Scratch </a:t>
            </a:r>
            <a:r>
              <a:rPr lang="pl-PL" sz="1600" dirty="0"/>
              <a:t>jest ogólnodostępnym narzędziem służącym do tworzenia prostych programów w postaci gier i animacji przeznaczonym dla dzieci oraz osób stawiających pierwsze kroki w programowaniu. </a:t>
            </a:r>
            <a:br>
              <a:rPr lang="pl-PL" sz="1600" dirty="0"/>
            </a:br>
            <a:endParaRPr lang="pl-PL" sz="1600" dirty="0"/>
          </a:p>
          <a:p>
            <a:r>
              <a:rPr lang="pl-PL" sz="1600" dirty="0"/>
              <a:t>Narzędzie nie wymaga pobierania ani instalacji – wystarczy odwiedzić stronę</a:t>
            </a:r>
          </a:p>
          <a:p>
            <a:endParaRPr lang="pl-PL" sz="1600" dirty="0"/>
          </a:p>
          <a:p>
            <a:r>
              <a:rPr lang="pl-PL" sz="1600" i="1" dirty="0"/>
              <a:t>Scratch.mit.edu</a:t>
            </a:r>
          </a:p>
          <a:p>
            <a:endParaRPr lang="pl-PL" sz="1600" dirty="0"/>
          </a:p>
          <a:p>
            <a:endParaRPr lang="en-GB" sz="1600" b="1" dirty="0"/>
          </a:p>
        </p:txBody>
      </p:sp>
    </p:spTree>
    <p:extLst>
      <p:ext uri="{BB962C8B-B14F-4D97-AF65-F5344CB8AC3E}">
        <p14:creationId xmlns:p14="http://schemas.microsoft.com/office/powerpoint/2010/main" val="3057093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8B3F89-71F0-43BE-BEBE-5775EB6C7407}"/>
              </a:ext>
            </a:extLst>
          </p:cNvPr>
          <p:cNvSpPr>
            <a:spLocks noGrp="1"/>
          </p:cNvSpPr>
          <p:nvPr>
            <p:ph type="title"/>
          </p:nvPr>
        </p:nvSpPr>
        <p:spPr/>
        <p:txBody>
          <a:bodyPr/>
          <a:lstStyle/>
          <a:p>
            <a:r>
              <a:rPr lang="pl-PL" dirty="0"/>
              <a:t>E-edukacja</a:t>
            </a:r>
            <a:endParaRPr lang="en-GB" dirty="0"/>
          </a:p>
        </p:txBody>
      </p:sp>
      <p:pic>
        <p:nvPicPr>
          <p:cNvPr id="4" name="Obraz 3">
            <a:extLst>
              <a:ext uri="{FF2B5EF4-FFF2-40B4-BE49-F238E27FC236}">
                <a16:creationId xmlns:a16="http://schemas.microsoft.com/office/drawing/2014/main" id="{AC89459F-81FC-4F34-9419-8A93A2CF6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942" y="3501008"/>
            <a:ext cx="3751130" cy="2724251"/>
          </a:xfrm>
          <a:prstGeom prst="rect">
            <a:avLst/>
          </a:prstGeom>
        </p:spPr>
      </p:pic>
      <p:sp>
        <p:nvSpPr>
          <p:cNvPr id="6" name="pole tekstowe 5">
            <a:extLst>
              <a:ext uri="{FF2B5EF4-FFF2-40B4-BE49-F238E27FC236}">
                <a16:creationId xmlns:a16="http://schemas.microsoft.com/office/drawing/2014/main" id="{49AA9BA2-9C20-4929-A651-499AB0CE3308}"/>
              </a:ext>
            </a:extLst>
          </p:cNvPr>
          <p:cNvSpPr txBox="1"/>
          <p:nvPr/>
        </p:nvSpPr>
        <p:spPr>
          <a:xfrm>
            <a:off x="1331640" y="1124744"/>
            <a:ext cx="6768752" cy="2062103"/>
          </a:xfrm>
          <a:prstGeom prst="rect">
            <a:avLst/>
          </a:prstGeom>
          <a:noFill/>
        </p:spPr>
        <p:txBody>
          <a:bodyPr wrap="square" rtlCol="0">
            <a:spAutoFit/>
          </a:bodyPr>
          <a:lstStyle/>
          <a:p>
            <a:r>
              <a:rPr lang="pl-PL" sz="1600" dirty="0"/>
              <a:t>Pomimo pełnego dostępu do narzędzia bez konieczności zakładania konta, dołączenie do społeczności Scratch oferuje następujące korzyści:</a:t>
            </a:r>
          </a:p>
          <a:p>
            <a:endParaRPr lang="pl-PL" sz="1600" dirty="0"/>
          </a:p>
          <a:p>
            <a:pPr marL="285750" indent="-285750">
              <a:buFont typeface="Arial" panose="020B0604020202020204" pitchFamily="34" charset="0"/>
              <a:buChar char="•"/>
            </a:pPr>
            <a:r>
              <a:rPr lang="pl-PL" sz="1600" dirty="0"/>
              <a:t>Stworzenie własnego profilu nauczyciela/ucznia/szkoły</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a:t>Publikowanie stworzonych materiałów</a:t>
            </a:r>
          </a:p>
          <a:p>
            <a:pPr marL="285750" indent="-285750">
              <a:buFont typeface="Arial" panose="020B0604020202020204" pitchFamily="34" charset="0"/>
              <a:buChar char="•"/>
            </a:pPr>
            <a:endParaRPr lang="pl-PL" sz="1600" dirty="0"/>
          </a:p>
          <a:p>
            <a:pPr marL="285750" indent="-285750">
              <a:buFont typeface="Arial" panose="020B0604020202020204" pitchFamily="34" charset="0"/>
              <a:buChar char="•"/>
            </a:pPr>
            <a:r>
              <a:rPr lang="pl-PL" sz="1600" dirty="0"/>
              <a:t>Kontakt z innymi użytkownikami </a:t>
            </a:r>
            <a:endParaRPr lang="en-GB" sz="1600" dirty="0"/>
          </a:p>
        </p:txBody>
      </p:sp>
      <p:sp>
        <p:nvSpPr>
          <p:cNvPr id="5" name="pole tekstowe 4"/>
          <p:cNvSpPr txBox="1"/>
          <p:nvPr/>
        </p:nvSpPr>
        <p:spPr>
          <a:xfrm>
            <a:off x="5364088" y="2817515"/>
            <a:ext cx="3240360" cy="369332"/>
          </a:xfrm>
          <a:prstGeom prst="rect">
            <a:avLst/>
          </a:prstGeom>
          <a:noFill/>
        </p:spPr>
        <p:txBody>
          <a:bodyPr wrap="square" rtlCol="0">
            <a:spAutoFit/>
          </a:bodyPr>
          <a:lstStyle/>
          <a:p>
            <a:r>
              <a:rPr lang="pl-PL" b="1" i="1" dirty="0">
                <a:solidFill>
                  <a:schemeClr val="tx2">
                    <a:lumMod val="60000"/>
                    <a:lumOff val="40000"/>
                  </a:schemeClr>
                </a:solidFill>
              </a:rPr>
              <a:t>Ćwiczenie 1.11</a:t>
            </a:r>
          </a:p>
        </p:txBody>
      </p:sp>
    </p:spTree>
    <p:extLst>
      <p:ext uri="{BB962C8B-B14F-4D97-AF65-F5344CB8AC3E}">
        <p14:creationId xmlns:p14="http://schemas.microsoft.com/office/powerpoint/2010/main" val="41823194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8B3F89-71F0-43BE-BEBE-5775EB6C7407}"/>
              </a:ext>
            </a:extLst>
          </p:cNvPr>
          <p:cNvSpPr>
            <a:spLocks noGrp="1"/>
          </p:cNvSpPr>
          <p:nvPr>
            <p:ph type="title"/>
          </p:nvPr>
        </p:nvSpPr>
        <p:spPr/>
        <p:txBody>
          <a:bodyPr/>
          <a:lstStyle/>
          <a:p>
            <a:r>
              <a:rPr lang="pl-PL" dirty="0"/>
              <a:t>E-edukacja</a:t>
            </a:r>
            <a:endParaRPr lang="en-GB" dirty="0"/>
          </a:p>
        </p:txBody>
      </p:sp>
      <p:pic>
        <p:nvPicPr>
          <p:cNvPr id="4" name="Obraz 3">
            <a:extLst>
              <a:ext uri="{FF2B5EF4-FFF2-40B4-BE49-F238E27FC236}">
                <a16:creationId xmlns:a16="http://schemas.microsoft.com/office/drawing/2014/main" id="{B8AD418E-05EB-4464-AE9E-54270A7AD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714500"/>
            <a:ext cx="4521200" cy="3429000"/>
          </a:xfrm>
          <a:prstGeom prst="rect">
            <a:avLst/>
          </a:prstGeom>
        </p:spPr>
      </p:pic>
      <p:sp>
        <p:nvSpPr>
          <p:cNvPr id="5" name="pole tekstowe 4">
            <a:extLst>
              <a:ext uri="{FF2B5EF4-FFF2-40B4-BE49-F238E27FC236}">
                <a16:creationId xmlns:a16="http://schemas.microsoft.com/office/drawing/2014/main" id="{3FD83667-B29B-4254-9AEF-EE7BEBEC45EB}"/>
              </a:ext>
            </a:extLst>
          </p:cNvPr>
          <p:cNvSpPr txBox="1"/>
          <p:nvPr/>
        </p:nvSpPr>
        <p:spPr>
          <a:xfrm>
            <a:off x="338832" y="2028616"/>
            <a:ext cx="3744416" cy="2800767"/>
          </a:xfrm>
          <a:prstGeom prst="rect">
            <a:avLst/>
          </a:prstGeom>
          <a:noFill/>
        </p:spPr>
        <p:txBody>
          <a:bodyPr wrap="square" rtlCol="0">
            <a:spAutoFit/>
          </a:bodyPr>
          <a:lstStyle/>
          <a:p>
            <a:r>
              <a:rPr lang="pl-PL" sz="1600" dirty="0"/>
              <a:t>Budowanie programu polega na układaniu dostępnych elementów poleceń w postaci układania klocków, bądź puzzli.</a:t>
            </a:r>
          </a:p>
          <a:p>
            <a:endParaRPr lang="pl-PL" sz="1600" dirty="0"/>
          </a:p>
          <a:p>
            <a:r>
              <a:rPr lang="pl-PL" sz="1600" dirty="0"/>
              <a:t>Białe okno wyświetlone w lewej górnej części ekranu odzwierciedla wynik naszej pracy z programem, najczęściej jest to animowana postać wykonująca określone czynności np. bieganie, podskakiwanie czy tańczenie.</a:t>
            </a:r>
            <a:endParaRPr lang="en-GB" sz="1600" dirty="0"/>
          </a:p>
        </p:txBody>
      </p:sp>
    </p:spTree>
    <p:extLst>
      <p:ext uri="{BB962C8B-B14F-4D97-AF65-F5344CB8AC3E}">
        <p14:creationId xmlns:p14="http://schemas.microsoft.com/office/powerpoint/2010/main" val="1974916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8B3F89-71F0-43BE-BEBE-5775EB6C7407}"/>
              </a:ext>
            </a:extLst>
          </p:cNvPr>
          <p:cNvSpPr>
            <a:spLocks noGrp="1"/>
          </p:cNvSpPr>
          <p:nvPr>
            <p:ph type="title"/>
          </p:nvPr>
        </p:nvSpPr>
        <p:spPr/>
        <p:txBody>
          <a:bodyPr/>
          <a:lstStyle/>
          <a:p>
            <a:r>
              <a:rPr lang="pl-PL" dirty="0"/>
              <a:t>E-edukacja</a:t>
            </a:r>
            <a:endParaRPr lang="en-GB" dirty="0"/>
          </a:p>
        </p:txBody>
      </p:sp>
      <p:pic>
        <p:nvPicPr>
          <p:cNvPr id="5" name="Obraz 4">
            <a:extLst>
              <a:ext uri="{FF2B5EF4-FFF2-40B4-BE49-F238E27FC236}">
                <a16:creationId xmlns:a16="http://schemas.microsoft.com/office/drawing/2014/main" id="{B7AF9E5D-F4D1-4E43-810A-03AAD7261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996952"/>
            <a:ext cx="4190504" cy="3166158"/>
          </a:xfrm>
          <a:prstGeom prst="rect">
            <a:avLst/>
          </a:prstGeom>
        </p:spPr>
      </p:pic>
      <p:sp>
        <p:nvSpPr>
          <p:cNvPr id="6" name="pole tekstowe 5">
            <a:extLst>
              <a:ext uri="{FF2B5EF4-FFF2-40B4-BE49-F238E27FC236}">
                <a16:creationId xmlns:a16="http://schemas.microsoft.com/office/drawing/2014/main" id="{C93EE2FF-B103-4438-BDF5-B95E7ACAA60D}"/>
              </a:ext>
            </a:extLst>
          </p:cNvPr>
          <p:cNvSpPr txBox="1"/>
          <p:nvPr/>
        </p:nvSpPr>
        <p:spPr>
          <a:xfrm>
            <a:off x="1835696" y="1104026"/>
            <a:ext cx="5472608" cy="1815882"/>
          </a:xfrm>
          <a:prstGeom prst="rect">
            <a:avLst/>
          </a:prstGeom>
          <a:noFill/>
        </p:spPr>
        <p:txBody>
          <a:bodyPr wrap="square" rtlCol="0">
            <a:spAutoFit/>
          </a:bodyPr>
          <a:lstStyle/>
          <a:p>
            <a:r>
              <a:rPr lang="pl-PL" sz="1600" dirty="0"/>
              <a:t>Warto zwrócić uwagę na uproszczoną wersję programu dostępną na aplikacje mobilne zwaną </a:t>
            </a:r>
            <a:r>
              <a:rPr lang="pl-PL" sz="1600" b="1" i="1" dirty="0" err="1"/>
              <a:t>ScratchJr</a:t>
            </a:r>
            <a:r>
              <a:rPr lang="pl-PL" sz="1600" dirty="0"/>
              <a:t>, która przeznaczona jest dla dzieci w wieku przedszkolnym. </a:t>
            </a:r>
          </a:p>
          <a:p>
            <a:endParaRPr lang="pl-PL" sz="1600" dirty="0"/>
          </a:p>
          <a:p>
            <a:r>
              <a:rPr lang="pl-PL" sz="1600" dirty="0"/>
              <a:t>Aplikacja pozwala na zabawę oraz jednoczesne zdobywanie wiedzy wraz z  rozwojem umiejętności poznawczych już w bardzo wczesnym stadium nauki.</a:t>
            </a:r>
            <a:endParaRPr lang="en-GB" sz="1600" dirty="0"/>
          </a:p>
        </p:txBody>
      </p:sp>
    </p:spTree>
    <p:extLst>
      <p:ext uri="{BB962C8B-B14F-4D97-AF65-F5344CB8AC3E}">
        <p14:creationId xmlns:p14="http://schemas.microsoft.com/office/powerpoint/2010/main" val="1775519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4294967295"/>
          </p:nvPr>
        </p:nvSpPr>
        <p:spPr>
          <a:xfrm>
            <a:off x="685800" y="3505200"/>
            <a:ext cx="7846640" cy="1752600"/>
          </a:xfrm>
        </p:spPr>
        <p:txBody>
          <a:bodyPr/>
          <a:lstStyle/>
          <a:p>
            <a:pPr algn="ctr"/>
            <a:r>
              <a:rPr lang="pl-PL" dirty="0"/>
              <a:t>Materiały dydaktyczne (4 godziny)</a:t>
            </a:r>
          </a:p>
          <a:p>
            <a:endParaRPr lang="pl-PL" dirty="0">
              <a:solidFill>
                <a:schemeClr val="tx1"/>
              </a:solidFill>
            </a:endParaRPr>
          </a:p>
        </p:txBody>
      </p:sp>
      <p:sp>
        <p:nvSpPr>
          <p:cNvPr id="4" name="Tytuł 3"/>
          <p:cNvSpPr>
            <a:spLocks noGrp="1"/>
          </p:cNvSpPr>
          <p:nvPr>
            <p:ph type="ctrTitle"/>
          </p:nvPr>
        </p:nvSpPr>
        <p:spPr/>
        <p:txBody>
          <a:bodyPr/>
          <a:lstStyle/>
          <a:p>
            <a:r>
              <a:rPr lang="pl-PL" dirty="0"/>
              <a:t>koniec</a:t>
            </a:r>
          </a:p>
        </p:txBody>
      </p:sp>
    </p:spTree>
    <p:extLst>
      <p:ext uri="{BB962C8B-B14F-4D97-AF65-F5344CB8AC3E}">
        <p14:creationId xmlns:p14="http://schemas.microsoft.com/office/powerpoint/2010/main" val="107298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317948" y="1556792"/>
            <a:ext cx="6768752" cy="4031873"/>
          </a:xfrm>
          <a:prstGeom prst="rect">
            <a:avLst/>
          </a:prstGeom>
          <a:noFill/>
        </p:spPr>
        <p:txBody>
          <a:bodyPr wrap="square" rtlCol="0">
            <a:spAutoFit/>
          </a:bodyPr>
          <a:lstStyle/>
          <a:p>
            <a:pPr algn="just">
              <a:lnSpc>
                <a:spcPct val="200000"/>
              </a:lnSpc>
            </a:pPr>
            <a:r>
              <a:rPr lang="pl-PL" sz="1600" b="1" dirty="0"/>
              <a:t>Strona internetowa (strona WWW)</a:t>
            </a:r>
            <a:r>
              <a:rPr lang="pl-PL" sz="1600" dirty="0"/>
              <a:t> – to dokument lub zasób informacji, do którego mamy dostęp poprzez przeglądarkę internetową. </a:t>
            </a:r>
          </a:p>
          <a:p>
            <a:pPr algn="just">
              <a:lnSpc>
                <a:spcPct val="200000"/>
              </a:lnSpc>
            </a:pPr>
            <a:r>
              <a:rPr lang="pl-PL" sz="1600" dirty="0"/>
              <a:t>Zbiór powiązanych tematycznie stron internetowych nazywamy często serwisem internetowym, np. serwis o gotowaniu, zdrowiu, serwis motoryzacyjny, informacyjny itp. </a:t>
            </a:r>
          </a:p>
          <a:p>
            <a:pPr algn="just">
              <a:lnSpc>
                <a:spcPct val="200000"/>
              </a:lnSpc>
            </a:pPr>
            <a:r>
              <a:rPr lang="pl-PL" sz="1600" b="1" dirty="0"/>
              <a:t>Usługi internetowe </a:t>
            </a:r>
            <a:r>
              <a:rPr lang="pl-PL" sz="1600" dirty="0"/>
              <a:t>– usługi oferowane poprzez strony internetowe, np. telewizja internetowa, bankowość elektroniczna, poczta elektroniczna, radio internetowe itp.</a:t>
            </a:r>
          </a:p>
        </p:txBody>
      </p:sp>
      <p:pic>
        <p:nvPicPr>
          <p:cNvPr id="2057" name="Picture 9" descr="browser, earth, global, globe, international, internet, network, planet, worl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013176"/>
            <a:ext cx="1700808" cy="1700808"/>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3">
            <a:extLst>
              <a:ext uri="{FF2B5EF4-FFF2-40B4-BE49-F238E27FC236}">
                <a16:creationId xmlns:a16="http://schemas.microsoft.com/office/drawing/2014/main" id="{0D890375-A858-40F1-ACD5-8DD0F59DCB40}"/>
              </a:ext>
            </a:extLst>
          </p:cNvPr>
          <p:cNvSpPr>
            <a:spLocks noGrp="1"/>
          </p:cNvSpPr>
          <p:nvPr>
            <p:ph type="title"/>
          </p:nvPr>
        </p:nvSpPr>
        <p:spPr>
          <a:xfrm>
            <a:off x="0" y="374938"/>
            <a:ext cx="9144000" cy="648000"/>
          </a:xfrm>
        </p:spPr>
        <p:txBody>
          <a:bodyPr/>
          <a:lstStyle/>
          <a:p>
            <a:r>
              <a:rPr lang="pl-PL" dirty="0"/>
              <a:t>Korzystanie z przeglądarki internetowej</a:t>
            </a:r>
          </a:p>
        </p:txBody>
      </p:sp>
    </p:spTree>
    <p:extLst>
      <p:ext uri="{BB962C8B-B14F-4D97-AF65-F5344CB8AC3E}">
        <p14:creationId xmlns:p14="http://schemas.microsoft.com/office/powerpoint/2010/main" val="2113527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057011" y="1407446"/>
            <a:ext cx="7259405" cy="3046988"/>
          </a:xfrm>
          <a:prstGeom prst="rect">
            <a:avLst/>
          </a:prstGeom>
          <a:noFill/>
        </p:spPr>
        <p:txBody>
          <a:bodyPr wrap="square" rtlCol="0">
            <a:spAutoFit/>
          </a:bodyPr>
          <a:lstStyle/>
          <a:p>
            <a:pPr algn="just">
              <a:lnSpc>
                <a:spcPct val="150000"/>
              </a:lnSpc>
            </a:pPr>
            <a:r>
              <a:rPr lang="pl-PL" sz="1600" b="1" dirty="0"/>
              <a:t>Przeglądarki internetowe </a:t>
            </a:r>
            <a:r>
              <a:rPr lang="pl-PL" sz="1600" dirty="0"/>
              <a:t>– to programy komputerowe służące m.in. do:</a:t>
            </a:r>
          </a:p>
          <a:p>
            <a:pPr marL="285750" indent="-285750" algn="just">
              <a:lnSpc>
                <a:spcPct val="150000"/>
              </a:lnSpc>
              <a:buFont typeface="Arial" pitchFamily="34" charset="0"/>
              <a:buChar char="•"/>
            </a:pPr>
            <a:r>
              <a:rPr lang="pl-PL" sz="1600" dirty="0"/>
              <a:t>pobierania i wyświetlania stron internetowych, </a:t>
            </a:r>
          </a:p>
          <a:p>
            <a:pPr marL="285750" indent="-285750" algn="just">
              <a:lnSpc>
                <a:spcPct val="150000"/>
              </a:lnSpc>
              <a:buFont typeface="Arial" pitchFamily="34" charset="0"/>
              <a:buChar char="•"/>
            </a:pPr>
            <a:r>
              <a:rPr lang="pl-PL" sz="1600" dirty="0"/>
              <a:t>odtwarzania plików multimedialnych takich jak np. filmy i muzyka, które są udostępniane w Intrenecie. </a:t>
            </a:r>
          </a:p>
          <a:p>
            <a:pPr algn="just">
              <a:lnSpc>
                <a:spcPct val="150000"/>
              </a:lnSpc>
            </a:pPr>
            <a:r>
              <a:rPr lang="pl-PL" sz="1600" dirty="0"/>
              <a:t>W obecnych czasach oprócz rozwijającego się wciąż oprogramowania przeglądarek, producenci przywiązują dużą wagę do tego, aby przeglądarki były wygodne, czyli intuicyjne i proste w obsłudze, oraz aby posiadały jak najwięcej</a:t>
            </a:r>
            <a:r>
              <a:rPr lang="pl-PL" sz="1600" dirty="0">
                <a:solidFill>
                  <a:srgbClr val="FF0000"/>
                </a:solidFill>
              </a:rPr>
              <a:t> </a:t>
            </a:r>
            <a:r>
              <a:rPr lang="pl-PL" sz="1600" dirty="0"/>
              <a:t>funkcji ułatwiających korzystanie z Internetu.</a:t>
            </a:r>
          </a:p>
        </p:txBody>
      </p:sp>
      <p:grpSp>
        <p:nvGrpSpPr>
          <p:cNvPr id="15" name="Grupa 14"/>
          <p:cNvGrpSpPr/>
          <p:nvPr/>
        </p:nvGrpSpPr>
        <p:grpSpPr>
          <a:xfrm>
            <a:off x="735665" y="4580814"/>
            <a:ext cx="1630768" cy="1344732"/>
            <a:chOff x="173437" y="4941168"/>
            <a:chExt cx="2095445" cy="1598778"/>
          </a:xfrm>
        </p:grpSpPr>
        <p:pic>
          <p:nvPicPr>
            <p:cNvPr id="7" name="Obraz 6" descr="explorer, icon, internet icon"/>
            <p:cNvPicPr/>
            <p:nvPr/>
          </p:nvPicPr>
          <p:blipFill>
            <a:blip r:embed="rId3">
              <a:extLst>
                <a:ext uri="{28A0092B-C50C-407E-A947-70E740481C1C}">
                  <a14:useLocalDpi xmlns:a14="http://schemas.microsoft.com/office/drawing/2010/main" val="0"/>
                </a:ext>
              </a:extLst>
            </a:blip>
            <a:srcRect/>
            <a:stretch>
              <a:fillRect/>
            </a:stretch>
          </p:blipFill>
          <p:spPr bwMode="auto">
            <a:xfrm>
              <a:off x="611560" y="4941168"/>
              <a:ext cx="1219200" cy="1219200"/>
            </a:xfrm>
            <a:prstGeom prst="rect">
              <a:avLst/>
            </a:prstGeom>
            <a:noFill/>
            <a:ln>
              <a:noFill/>
            </a:ln>
          </p:spPr>
        </p:pic>
        <p:pic>
          <p:nvPicPr>
            <p:cNvPr id="11" name="Obraz 10" descr="C:\Users\Marcin\AppData\Local\Temp\cod0i3cn.bmp"/>
            <p:cNvPicPr/>
            <p:nvPr/>
          </p:nvPicPr>
          <p:blipFill>
            <a:blip r:embed="rId4">
              <a:extLst>
                <a:ext uri="{28A0092B-C50C-407E-A947-70E740481C1C}">
                  <a14:useLocalDpi xmlns:a14="http://schemas.microsoft.com/office/drawing/2010/main" val="0"/>
                </a:ext>
              </a:extLst>
            </a:blip>
            <a:srcRect/>
            <a:stretch>
              <a:fillRect/>
            </a:stretch>
          </p:blipFill>
          <p:spPr bwMode="auto">
            <a:xfrm>
              <a:off x="1830760" y="5855568"/>
              <a:ext cx="304800" cy="304800"/>
            </a:xfrm>
            <a:prstGeom prst="rect">
              <a:avLst/>
            </a:prstGeom>
            <a:noFill/>
            <a:ln>
              <a:noFill/>
            </a:ln>
          </p:spPr>
        </p:pic>
        <p:sp>
          <p:nvSpPr>
            <p:cNvPr id="3" name="Prostokąt 2"/>
            <p:cNvSpPr/>
            <p:nvPr/>
          </p:nvSpPr>
          <p:spPr>
            <a:xfrm>
              <a:off x="173437" y="6170614"/>
              <a:ext cx="2095445" cy="369332"/>
            </a:xfrm>
            <a:prstGeom prst="rect">
              <a:avLst/>
            </a:prstGeom>
          </p:spPr>
          <p:txBody>
            <a:bodyPr wrap="none">
              <a:spAutoFit/>
            </a:bodyPr>
            <a:lstStyle/>
            <a:p>
              <a:r>
                <a:rPr lang="en-US" b="1" dirty="0"/>
                <a:t>Internet Explorer</a:t>
              </a:r>
              <a:r>
                <a:rPr lang="en-US" dirty="0"/>
                <a:t> </a:t>
              </a:r>
              <a:endParaRPr lang="pl-PL" dirty="0"/>
            </a:p>
          </p:txBody>
        </p:sp>
      </p:grpSp>
      <p:grpSp>
        <p:nvGrpSpPr>
          <p:cNvPr id="16" name="Grupa 15"/>
          <p:cNvGrpSpPr/>
          <p:nvPr/>
        </p:nvGrpSpPr>
        <p:grpSpPr>
          <a:xfrm>
            <a:off x="2876649" y="4716592"/>
            <a:ext cx="1630768" cy="1208954"/>
            <a:chOff x="3183473" y="4941168"/>
            <a:chExt cx="2056815" cy="1588532"/>
          </a:xfrm>
        </p:grpSpPr>
        <p:pic>
          <p:nvPicPr>
            <p:cNvPr id="8" name="Obraz 7" descr="browser, chrome, google, internet, logo icon"/>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941168"/>
              <a:ext cx="1219200" cy="1219200"/>
            </a:xfrm>
            <a:prstGeom prst="rect">
              <a:avLst/>
            </a:prstGeom>
            <a:noFill/>
            <a:ln>
              <a:noFill/>
            </a:ln>
          </p:spPr>
        </p:pic>
        <p:pic>
          <p:nvPicPr>
            <p:cNvPr id="12" name="Obraz 11" descr="google icon"/>
            <p:cNvPicPr/>
            <p:nvPr/>
          </p:nvPicPr>
          <p:blipFill>
            <a:blip r:embed="rId6">
              <a:extLst>
                <a:ext uri="{28A0092B-C50C-407E-A947-70E740481C1C}">
                  <a14:useLocalDpi xmlns:a14="http://schemas.microsoft.com/office/drawing/2010/main" val="0"/>
                </a:ext>
              </a:extLst>
            </a:blip>
            <a:srcRect/>
            <a:stretch>
              <a:fillRect/>
            </a:stretch>
          </p:blipFill>
          <p:spPr bwMode="auto">
            <a:xfrm>
              <a:off x="4783088" y="5703168"/>
              <a:ext cx="457200" cy="457200"/>
            </a:xfrm>
            <a:prstGeom prst="rect">
              <a:avLst/>
            </a:prstGeom>
            <a:noFill/>
            <a:ln>
              <a:noFill/>
            </a:ln>
          </p:spPr>
        </p:pic>
        <p:sp>
          <p:nvSpPr>
            <p:cNvPr id="4" name="Prostokąt 3"/>
            <p:cNvSpPr/>
            <p:nvPr/>
          </p:nvSpPr>
          <p:spPr>
            <a:xfrm>
              <a:off x="3183473" y="6160368"/>
              <a:ext cx="1980029" cy="369332"/>
            </a:xfrm>
            <a:prstGeom prst="rect">
              <a:avLst/>
            </a:prstGeom>
          </p:spPr>
          <p:txBody>
            <a:bodyPr wrap="none">
              <a:spAutoFit/>
            </a:bodyPr>
            <a:lstStyle/>
            <a:p>
              <a:r>
                <a:rPr lang="en-US" b="1" dirty="0"/>
                <a:t>Google Chrome</a:t>
              </a:r>
              <a:r>
                <a:rPr lang="en-US" dirty="0"/>
                <a:t> </a:t>
              </a:r>
              <a:endParaRPr lang="pl-PL" dirty="0"/>
            </a:p>
          </p:txBody>
        </p:sp>
      </p:grpSp>
      <p:grpSp>
        <p:nvGrpSpPr>
          <p:cNvPr id="17" name="Grupa 16"/>
          <p:cNvGrpSpPr/>
          <p:nvPr/>
        </p:nvGrpSpPr>
        <p:grpSpPr>
          <a:xfrm>
            <a:off x="5042781" y="4641923"/>
            <a:ext cx="1538899" cy="1295400"/>
            <a:chOff x="6270453" y="4941168"/>
            <a:chExt cx="1960635" cy="1598778"/>
          </a:xfrm>
        </p:grpSpPr>
        <p:pic>
          <p:nvPicPr>
            <p:cNvPr id="10" name="Obraz 9" descr="C:\Users\Marcin\AppData\Local\Temp\n1r84a11.bmp"/>
            <p:cNvPicPr/>
            <p:nvPr/>
          </p:nvPicPr>
          <p:blipFill>
            <a:blip r:embed="rId7">
              <a:extLst>
                <a:ext uri="{28A0092B-C50C-407E-A947-70E740481C1C}">
                  <a14:useLocalDpi xmlns:a14="http://schemas.microsoft.com/office/drawing/2010/main" val="0"/>
                </a:ext>
              </a:extLst>
            </a:blip>
            <a:srcRect/>
            <a:stretch>
              <a:fillRect/>
            </a:stretch>
          </p:blipFill>
          <p:spPr bwMode="auto">
            <a:xfrm>
              <a:off x="6554688" y="4941168"/>
              <a:ext cx="1219200" cy="1219200"/>
            </a:xfrm>
            <a:prstGeom prst="rect">
              <a:avLst/>
            </a:prstGeom>
            <a:noFill/>
            <a:ln>
              <a:noFill/>
            </a:ln>
          </p:spPr>
        </p:pic>
        <p:pic>
          <p:nvPicPr>
            <p:cNvPr id="14" name="Obraz 13" descr="firefox icon"/>
            <p:cNvPicPr/>
            <p:nvPr/>
          </p:nvPicPr>
          <p:blipFill>
            <a:blip r:embed="rId8">
              <a:extLst>
                <a:ext uri="{28A0092B-C50C-407E-A947-70E740481C1C}">
                  <a14:useLocalDpi xmlns:a14="http://schemas.microsoft.com/office/drawing/2010/main" val="0"/>
                </a:ext>
              </a:extLst>
            </a:blip>
            <a:srcRect/>
            <a:stretch>
              <a:fillRect/>
            </a:stretch>
          </p:blipFill>
          <p:spPr bwMode="auto">
            <a:xfrm>
              <a:off x="7773888" y="5779368"/>
              <a:ext cx="457200" cy="457200"/>
            </a:xfrm>
            <a:prstGeom prst="rect">
              <a:avLst/>
            </a:prstGeom>
            <a:noFill/>
            <a:ln>
              <a:noFill/>
            </a:ln>
          </p:spPr>
        </p:pic>
        <p:sp>
          <p:nvSpPr>
            <p:cNvPr id="5" name="Prostokąt 4"/>
            <p:cNvSpPr/>
            <p:nvPr/>
          </p:nvSpPr>
          <p:spPr>
            <a:xfrm>
              <a:off x="6270453" y="6170614"/>
              <a:ext cx="1787669" cy="369332"/>
            </a:xfrm>
            <a:prstGeom prst="rect">
              <a:avLst/>
            </a:prstGeom>
          </p:spPr>
          <p:txBody>
            <a:bodyPr wrap="none">
              <a:spAutoFit/>
            </a:bodyPr>
            <a:lstStyle/>
            <a:p>
              <a:r>
                <a:rPr lang="en-US" b="1" dirty="0"/>
                <a:t>Mozilla Firefox</a:t>
              </a:r>
              <a:endParaRPr lang="pl-PL" dirty="0"/>
            </a:p>
          </p:txBody>
        </p:sp>
      </p:grpSp>
      <p:grpSp>
        <p:nvGrpSpPr>
          <p:cNvPr id="19" name="Grupa 18"/>
          <p:cNvGrpSpPr/>
          <p:nvPr/>
        </p:nvGrpSpPr>
        <p:grpSpPr>
          <a:xfrm>
            <a:off x="6997677" y="4583451"/>
            <a:ext cx="1427642" cy="1356509"/>
            <a:chOff x="7164288" y="4979979"/>
            <a:chExt cx="1456928" cy="1588532"/>
          </a:xfrm>
        </p:grpSpPr>
        <p:pic>
          <p:nvPicPr>
            <p:cNvPr id="20" name="detail-icon-img" descr="opera icon"/>
            <p:cNvPicPr/>
            <p:nvPr/>
          </p:nvPicPr>
          <p:blipFill>
            <a:blip r:embed="rId9">
              <a:extLst>
                <a:ext uri="{28A0092B-C50C-407E-A947-70E740481C1C}">
                  <a14:useLocalDpi xmlns:a14="http://schemas.microsoft.com/office/drawing/2010/main" val="0"/>
                </a:ext>
              </a:extLst>
            </a:blip>
            <a:srcRect/>
            <a:stretch>
              <a:fillRect/>
            </a:stretch>
          </p:blipFill>
          <p:spPr bwMode="auto">
            <a:xfrm>
              <a:off x="7164288" y="4979979"/>
              <a:ext cx="1219200" cy="1219200"/>
            </a:xfrm>
            <a:prstGeom prst="rect">
              <a:avLst/>
            </a:prstGeom>
            <a:noFill/>
            <a:ln>
              <a:noFill/>
            </a:ln>
          </p:spPr>
        </p:pic>
        <p:pic>
          <p:nvPicPr>
            <p:cNvPr id="21" name="Obraz 20" descr="opera icon"/>
            <p:cNvPicPr/>
            <p:nvPr/>
          </p:nvPicPr>
          <p:blipFill>
            <a:blip r:embed="rId10">
              <a:extLst>
                <a:ext uri="{28A0092B-C50C-407E-A947-70E740481C1C}">
                  <a14:useLocalDpi xmlns:a14="http://schemas.microsoft.com/office/drawing/2010/main" val="0"/>
                </a:ext>
              </a:extLst>
            </a:blip>
            <a:srcRect/>
            <a:stretch>
              <a:fillRect/>
            </a:stretch>
          </p:blipFill>
          <p:spPr bwMode="auto">
            <a:xfrm>
              <a:off x="8316416" y="5970579"/>
              <a:ext cx="304800" cy="304800"/>
            </a:xfrm>
            <a:prstGeom prst="rect">
              <a:avLst/>
            </a:prstGeom>
            <a:noFill/>
            <a:ln>
              <a:noFill/>
            </a:ln>
          </p:spPr>
        </p:pic>
        <p:sp>
          <p:nvSpPr>
            <p:cNvPr id="18" name="Prostokąt 17"/>
            <p:cNvSpPr/>
            <p:nvPr/>
          </p:nvSpPr>
          <p:spPr>
            <a:xfrm>
              <a:off x="7348130" y="6199179"/>
              <a:ext cx="851515" cy="369332"/>
            </a:xfrm>
            <a:prstGeom prst="rect">
              <a:avLst/>
            </a:prstGeom>
          </p:spPr>
          <p:txBody>
            <a:bodyPr wrap="none">
              <a:spAutoFit/>
            </a:bodyPr>
            <a:lstStyle/>
            <a:p>
              <a:r>
                <a:rPr lang="pl-PL" b="1" dirty="0"/>
                <a:t>Opera</a:t>
              </a:r>
              <a:endParaRPr lang="pl-PL" dirty="0"/>
            </a:p>
          </p:txBody>
        </p:sp>
      </p:grpSp>
      <p:sp>
        <p:nvSpPr>
          <p:cNvPr id="22" name="Tytuł 3">
            <a:extLst>
              <a:ext uri="{FF2B5EF4-FFF2-40B4-BE49-F238E27FC236}">
                <a16:creationId xmlns:a16="http://schemas.microsoft.com/office/drawing/2014/main" id="{7E3E83C7-C975-47BB-B029-649DC21C1009}"/>
              </a:ext>
            </a:extLst>
          </p:cNvPr>
          <p:cNvSpPr>
            <a:spLocks noGrp="1"/>
          </p:cNvSpPr>
          <p:nvPr>
            <p:ph type="title"/>
          </p:nvPr>
        </p:nvSpPr>
        <p:spPr>
          <a:xfrm>
            <a:off x="0" y="374938"/>
            <a:ext cx="9144000" cy="648000"/>
          </a:xfrm>
        </p:spPr>
        <p:txBody>
          <a:bodyPr/>
          <a:lstStyle/>
          <a:p>
            <a:r>
              <a:rPr lang="pl-PL" dirty="0"/>
              <a:t>Korzystanie z przeglądarki internetowej</a:t>
            </a:r>
          </a:p>
        </p:txBody>
      </p:sp>
    </p:spTree>
    <p:extLst>
      <p:ext uri="{BB962C8B-B14F-4D97-AF65-F5344CB8AC3E}">
        <p14:creationId xmlns:p14="http://schemas.microsoft.com/office/powerpoint/2010/main" val="2436883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1042469" y="1420672"/>
            <a:ext cx="6608259" cy="3592504"/>
          </a:xfrm>
          <a:prstGeom prst="rect">
            <a:avLst/>
          </a:prstGeom>
          <a:noFill/>
        </p:spPr>
        <p:txBody>
          <a:bodyPr wrap="square" rtlCol="0">
            <a:spAutoFit/>
          </a:bodyPr>
          <a:lstStyle/>
          <a:p>
            <a:pPr algn="just">
              <a:lnSpc>
                <a:spcPct val="150000"/>
              </a:lnSpc>
            </a:pPr>
            <a:r>
              <a:rPr lang="pl-PL" sz="1600" b="1" dirty="0"/>
              <a:t>Obsługa przeglądarki internetowej</a:t>
            </a:r>
            <a:endParaRPr lang="pl-PL" sz="1600" dirty="0"/>
          </a:p>
          <a:p>
            <a:pPr algn="just">
              <a:lnSpc>
                <a:spcPct val="150000"/>
              </a:lnSpc>
            </a:pPr>
            <a:r>
              <a:rPr lang="pl-PL" sz="1600" dirty="0"/>
              <a:t>Uruchamiamy wybraną przeglądarkę klikając na jej ikonce, która znajduje się na pulpicie lub wybieramy ją po nazwie z </a:t>
            </a:r>
            <a:r>
              <a:rPr lang="pl-PL" sz="1600" b="1" i="1" dirty="0"/>
              <a:t>Menu Start</a:t>
            </a:r>
            <a:r>
              <a:rPr lang="pl-PL" sz="1600" dirty="0"/>
              <a:t>. </a:t>
            </a:r>
            <a:br>
              <a:rPr lang="pl-PL" sz="1600" dirty="0"/>
            </a:br>
            <a:r>
              <a:rPr lang="pl-PL" sz="1600" dirty="0"/>
              <a:t>W tym celu klikamy w ikonę   w lewym dolnym rogu monitora, następnie klikamy </a:t>
            </a:r>
            <a:r>
              <a:rPr lang="pl-PL" sz="1600" b="1" i="1" dirty="0"/>
              <a:t>Wszystkie programy</a:t>
            </a:r>
            <a:r>
              <a:rPr lang="pl-PL" sz="1600" dirty="0"/>
              <a:t> i wybieramy przeglądarkę z listy.</a:t>
            </a:r>
          </a:p>
          <a:p>
            <a:pPr algn="just">
              <a:lnSpc>
                <a:spcPct val="150000"/>
              </a:lnSpc>
            </a:pPr>
            <a:r>
              <a:rPr lang="pl-PL" sz="1600" dirty="0"/>
              <a:t>Przeglądarka </a:t>
            </a:r>
            <a:r>
              <a:rPr lang="pl-PL" sz="1600" b="1" i="1" dirty="0"/>
              <a:t>Internet Explorer </a:t>
            </a:r>
            <a:r>
              <a:rPr lang="pl-PL" sz="1600" dirty="0"/>
              <a:t>jest programem firmy Microsoft </a:t>
            </a:r>
          </a:p>
          <a:p>
            <a:pPr algn="just">
              <a:lnSpc>
                <a:spcPct val="150000"/>
              </a:lnSpc>
            </a:pPr>
            <a:r>
              <a:rPr lang="pl-PL" sz="1600" dirty="0"/>
              <a:t>i jest dostępna domyślnie w systemie operacyjnym Windows.</a:t>
            </a:r>
          </a:p>
          <a:p>
            <a:pPr algn="just">
              <a:lnSpc>
                <a:spcPct val="150000"/>
              </a:lnSpc>
            </a:pPr>
            <a:endParaRPr lang="pl-PL" dirty="0"/>
          </a:p>
        </p:txBody>
      </p:sp>
      <p:pic>
        <p:nvPicPr>
          <p:cNvPr id="22" name="Obraz 21" descr="button, social, windows icon"/>
          <p:cNvPicPr/>
          <p:nvPr/>
        </p:nvPicPr>
        <p:blipFill>
          <a:blip r:embed="rId3">
            <a:extLst>
              <a:ext uri="{28A0092B-C50C-407E-A947-70E740481C1C}">
                <a14:useLocalDpi xmlns:a14="http://schemas.microsoft.com/office/drawing/2010/main" val="0"/>
              </a:ext>
            </a:extLst>
          </a:blip>
          <a:srcRect/>
          <a:stretch>
            <a:fillRect/>
          </a:stretch>
        </p:blipFill>
        <p:spPr bwMode="auto">
          <a:xfrm>
            <a:off x="4252342" y="2821310"/>
            <a:ext cx="247650" cy="247650"/>
          </a:xfrm>
          <a:prstGeom prst="rect">
            <a:avLst/>
          </a:prstGeom>
          <a:noFill/>
          <a:ln>
            <a:noFill/>
          </a:ln>
        </p:spPr>
      </p:pic>
      <p:grpSp>
        <p:nvGrpSpPr>
          <p:cNvPr id="9" name="Grupa 8"/>
          <p:cNvGrpSpPr/>
          <p:nvPr/>
        </p:nvGrpSpPr>
        <p:grpSpPr>
          <a:xfrm>
            <a:off x="6444208" y="4273558"/>
            <a:ext cx="2095445" cy="1598778"/>
            <a:chOff x="3491880" y="4507129"/>
            <a:chExt cx="2095445" cy="1598778"/>
          </a:xfrm>
        </p:grpSpPr>
        <p:pic>
          <p:nvPicPr>
            <p:cNvPr id="24" name="Obraz 23" descr="explorer, icon, internet icon"/>
            <p:cNvPicPr/>
            <p:nvPr/>
          </p:nvPicPr>
          <p:blipFill>
            <a:blip r:embed="rId4">
              <a:extLst>
                <a:ext uri="{28A0092B-C50C-407E-A947-70E740481C1C}">
                  <a14:useLocalDpi xmlns:a14="http://schemas.microsoft.com/office/drawing/2010/main" val="0"/>
                </a:ext>
              </a:extLst>
            </a:blip>
            <a:srcRect/>
            <a:stretch>
              <a:fillRect/>
            </a:stretch>
          </p:blipFill>
          <p:spPr bwMode="auto">
            <a:xfrm>
              <a:off x="3930003" y="4507129"/>
              <a:ext cx="1219200" cy="1219200"/>
            </a:xfrm>
            <a:prstGeom prst="rect">
              <a:avLst/>
            </a:prstGeom>
            <a:noFill/>
            <a:ln>
              <a:noFill/>
            </a:ln>
          </p:spPr>
        </p:pic>
        <p:sp>
          <p:nvSpPr>
            <p:cNvPr id="26" name="Prostokąt 25"/>
            <p:cNvSpPr/>
            <p:nvPr/>
          </p:nvSpPr>
          <p:spPr>
            <a:xfrm>
              <a:off x="3491880" y="5736575"/>
              <a:ext cx="2095445" cy="369332"/>
            </a:xfrm>
            <a:prstGeom prst="rect">
              <a:avLst/>
            </a:prstGeom>
          </p:spPr>
          <p:txBody>
            <a:bodyPr wrap="none">
              <a:spAutoFit/>
            </a:bodyPr>
            <a:lstStyle/>
            <a:p>
              <a:r>
                <a:rPr lang="en-US" b="1" dirty="0"/>
                <a:t>Internet Explorer</a:t>
              </a:r>
              <a:r>
                <a:rPr lang="en-US" dirty="0"/>
                <a:t> </a:t>
              </a:r>
              <a:endParaRPr lang="pl-PL" dirty="0"/>
            </a:p>
          </p:txBody>
        </p:sp>
      </p:grpSp>
      <p:sp>
        <p:nvSpPr>
          <p:cNvPr id="10" name="Tytuł 3">
            <a:extLst>
              <a:ext uri="{FF2B5EF4-FFF2-40B4-BE49-F238E27FC236}">
                <a16:creationId xmlns:a16="http://schemas.microsoft.com/office/drawing/2014/main" id="{05E8123B-592B-4046-95D9-9414E8867B4D}"/>
              </a:ext>
            </a:extLst>
          </p:cNvPr>
          <p:cNvSpPr>
            <a:spLocks noGrp="1"/>
          </p:cNvSpPr>
          <p:nvPr>
            <p:ph type="title"/>
          </p:nvPr>
        </p:nvSpPr>
        <p:spPr>
          <a:xfrm>
            <a:off x="0" y="374938"/>
            <a:ext cx="9144000" cy="648000"/>
          </a:xfrm>
        </p:spPr>
        <p:txBody>
          <a:bodyPr/>
          <a:lstStyle/>
          <a:p>
            <a:r>
              <a:rPr lang="pl-PL" dirty="0"/>
              <a:t>Korzystanie z przeglądarki internetowej</a:t>
            </a:r>
          </a:p>
        </p:txBody>
      </p:sp>
    </p:spTree>
    <p:extLst>
      <p:ext uri="{BB962C8B-B14F-4D97-AF65-F5344CB8AC3E}">
        <p14:creationId xmlns:p14="http://schemas.microsoft.com/office/powerpoint/2010/main" val="1527271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513304" y="1192392"/>
            <a:ext cx="7920880" cy="1384995"/>
          </a:xfrm>
          <a:prstGeom prst="rect">
            <a:avLst/>
          </a:prstGeom>
          <a:noFill/>
        </p:spPr>
        <p:txBody>
          <a:bodyPr wrap="square" rtlCol="0">
            <a:spAutoFit/>
          </a:bodyPr>
          <a:lstStyle/>
          <a:p>
            <a:pPr algn="just">
              <a:lnSpc>
                <a:spcPct val="150000"/>
              </a:lnSpc>
            </a:pPr>
            <a:r>
              <a:rPr lang="pl-PL" sz="1400" b="1" dirty="0"/>
              <a:t>Obsługa przeglądarki internetowej</a:t>
            </a:r>
          </a:p>
          <a:p>
            <a:pPr algn="just">
              <a:lnSpc>
                <a:spcPct val="150000"/>
              </a:lnSpc>
            </a:pPr>
            <a:r>
              <a:rPr lang="pl-PL" sz="1400" dirty="0"/>
              <a:t>Większość przeglądarek jest bardzo podobna w obsłudze. Na górze znajduje się </a:t>
            </a:r>
            <a:r>
              <a:rPr lang="pl-PL" sz="1400" b="1" i="1" dirty="0"/>
              <a:t>pasek menu</a:t>
            </a:r>
            <a:r>
              <a:rPr lang="pl-PL" sz="1400" dirty="0"/>
              <a:t>. Występują tam strzałki </a:t>
            </a:r>
            <a:r>
              <a:rPr lang="pl-PL" sz="1400" b="1" i="1" dirty="0"/>
              <a:t>Wstecz</a:t>
            </a:r>
            <a:r>
              <a:rPr lang="pl-PL" sz="1400" dirty="0"/>
              <a:t> i </a:t>
            </a:r>
            <a:r>
              <a:rPr lang="pl-PL" sz="1400" b="1" i="1" dirty="0"/>
              <a:t>Dalej</a:t>
            </a:r>
            <a:r>
              <a:rPr lang="pl-PL" sz="1400" dirty="0"/>
              <a:t>, przycisk </a:t>
            </a:r>
            <a:r>
              <a:rPr lang="pl-PL" sz="1400" b="1" i="1" dirty="0"/>
              <a:t>Odśwież</a:t>
            </a:r>
            <a:r>
              <a:rPr lang="pl-PL" sz="1400" dirty="0"/>
              <a:t>, </a:t>
            </a:r>
            <a:r>
              <a:rPr lang="pl-PL" sz="1400" b="1" i="1" dirty="0"/>
              <a:t>Strona główna</a:t>
            </a:r>
            <a:r>
              <a:rPr lang="pl-PL" sz="1400" dirty="0"/>
              <a:t> (przenosząca do strony startowej) oraz </a:t>
            </a:r>
            <a:r>
              <a:rPr lang="pl-PL" sz="1400" b="1" i="1" dirty="0"/>
              <a:t>pole na wpisanie adresu strony</a:t>
            </a:r>
            <a:r>
              <a:rPr lang="pl-PL" sz="1400" dirty="0"/>
              <a:t> </a:t>
            </a:r>
            <a:r>
              <a:rPr lang="pl-PL" sz="1400" b="1" i="1" dirty="0"/>
              <a:t>internetowej</a:t>
            </a:r>
            <a:r>
              <a:rPr lang="pl-PL" sz="1400" dirty="0"/>
              <a:t>. </a:t>
            </a:r>
          </a:p>
        </p:txBody>
      </p:sp>
      <p:sp>
        <p:nvSpPr>
          <p:cNvPr id="3" name="Prostokąt 2"/>
          <p:cNvSpPr/>
          <p:nvPr/>
        </p:nvSpPr>
        <p:spPr>
          <a:xfrm>
            <a:off x="495544" y="5017347"/>
            <a:ext cx="8062936" cy="1061829"/>
          </a:xfrm>
          <a:prstGeom prst="rect">
            <a:avLst/>
          </a:prstGeom>
        </p:spPr>
        <p:txBody>
          <a:bodyPr wrap="square">
            <a:spAutoFit/>
          </a:bodyPr>
          <a:lstStyle/>
          <a:p>
            <a:pPr algn="just">
              <a:lnSpc>
                <a:spcPct val="150000"/>
              </a:lnSpc>
            </a:pPr>
            <a:r>
              <a:rPr lang="pl-PL" sz="1400" dirty="0"/>
              <a:t>Często pojawia się również </a:t>
            </a:r>
            <a:r>
              <a:rPr lang="pl-PL" sz="1400" b="1" i="1" dirty="0"/>
              <a:t>pole wyszukiwania</a:t>
            </a:r>
            <a:r>
              <a:rPr lang="pl-PL" sz="1400" dirty="0"/>
              <a:t> oraz </a:t>
            </a:r>
            <a:r>
              <a:rPr lang="pl-PL" sz="1400" b="1" i="1" dirty="0"/>
              <a:t>pasek kart</a:t>
            </a:r>
            <a:r>
              <a:rPr lang="pl-PL" sz="1400" dirty="0"/>
              <a:t> umożliwiający otwarcie wielu stron jednocześnie, </a:t>
            </a:r>
            <a:r>
              <a:rPr lang="pl-PL" sz="1400" b="1" i="1" dirty="0"/>
              <a:t>pasek zakładek</a:t>
            </a:r>
            <a:r>
              <a:rPr lang="pl-PL" sz="1400" dirty="0"/>
              <a:t> lub </a:t>
            </a:r>
            <a:r>
              <a:rPr lang="pl-PL" sz="1400" b="1" i="1" dirty="0"/>
              <a:t>pasek ulubionych</a:t>
            </a:r>
            <a:r>
              <a:rPr lang="pl-PL" sz="1400" dirty="0"/>
              <a:t>, służący do zapamiętywania najczęściej odwiedzanych stron. </a:t>
            </a:r>
          </a:p>
        </p:txBody>
      </p:sp>
      <p:pic>
        <p:nvPicPr>
          <p:cNvPr id="11" name="Obraz 10" descr="http://files.softstreak.com/200000639-68afe69a9e/ie8rtm.png"/>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588538"/>
            <a:ext cx="3672408" cy="2352629"/>
          </a:xfrm>
          <a:prstGeom prst="rect">
            <a:avLst/>
          </a:prstGeom>
          <a:noFill/>
          <a:ln>
            <a:solidFill>
              <a:schemeClr val="tx1"/>
            </a:solidFill>
          </a:ln>
        </p:spPr>
      </p:pic>
      <p:sp>
        <p:nvSpPr>
          <p:cNvPr id="9" name="Tytuł 3">
            <a:extLst>
              <a:ext uri="{FF2B5EF4-FFF2-40B4-BE49-F238E27FC236}">
                <a16:creationId xmlns:a16="http://schemas.microsoft.com/office/drawing/2014/main" id="{C090C3AB-649C-47CB-AACA-9231EFC56ECB}"/>
              </a:ext>
            </a:extLst>
          </p:cNvPr>
          <p:cNvSpPr>
            <a:spLocks noGrp="1"/>
          </p:cNvSpPr>
          <p:nvPr>
            <p:ph type="title"/>
          </p:nvPr>
        </p:nvSpPr>
        <p:spPr>
          <a:xfrm>
            <a:off x="0" y="374938"/>
            <a:ext cx="9144000" cy="648000"/>
          </a:xfrm>
        </p:spPr>
        <p:txBody>
          <a:bodyPr/>
          <a:lstStyle/>
          <a:p>
            <a:r>
              <a:rPr lang="pl-PL" dirty="0"/>
              <a:t>Korzystanie z przeglądarki internetowej</a:t>
            </a:r>
          </a:p>
        </p:txBody>
      </p:sp>
    </p:spTree>
    <p:extLst>
      <p:ext uri="{BB962C8B-B14F-4D97-AF65-F5344CB8AC3E}">
        <p14:creationId xmlns:p14="http://schemas.microsoft.com/office/powerpoint/2010/main" val="3039947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jrzystość">
  <a:themeElements>
    <a:clrScheme name="Niestandardowy 2">
      <a:dk1>
        <a:sysClr val="windowText" lastClr="000000"/>
      </a:dk1>
      <a:lt1>
        <a:sysClr val="window" lastClr="FFFFFF"/>
      </a:lt1>
      <a:dk2>
        <a:srgbClr val="1F497D"/>
      </a:dk2>
      <a:lt2>
        <a:srgbClr val="EEECE1"/>
      </a:lt2>
      <a:accent1>
        <a:srgbClr val="FFFF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zejrzystość">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7373</TotalTime>
  <Words>2558</Words>
  <Application>Microsoft Office PowerPoint</Application>
  <PresentationFormat>Pokaz na ekranie (4:3)</PresentationFormat>
  <Paragraphs>338</Paragraphs>
  <Slides>54</Slides>
  <Notes>38</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54</vt:i4>
      </vt:variant>
    </vt:vector>
  </HeadingPairs>
  <TitlesOfParts>
    <vt:vector size="59" baseType="lpstr">
      <vt:lpstr>Arial</vt:lpstr>
      <vt:lpstr>Calibri</vt:lpstr>
      <vt:lpstr>tahoma</vt:lpstr>
      <vt:lpstr>Wingdings</vt:lpstr>
      <vt:lpstr>Przejrzystość</vt:lpstr>
      <vt:lpstr>Wprowadzenie do zagadnień projektowych</vt:lpstr>
      <vt:lpstr>Projekt „Programista z klasą”</vt:lpstr>
      <vt:lpstr>Projekt „Programista z klasą”</vt:lpstr>
      <vt:lpstr>Projekt „Programista z klasą”</vt:lpstr>
      <vt:lpstr>Korzystanie z przeglądarki internetowej</vt:lpstr>
      <vt:lpstr>Korzystanie z przeglądarki internetowej</vt:lpstr>
      <vt:lpstr>Korzystanie z przeglądarki internetowej</vt:lpstr>
      <vt:lpstr>Korzystanie z przeglądarki internetowej</vt:lpstr>
      <vt:lpstr>Korzystanie z przeglądarki internetowej</vt:lpstr>
      <vt:lpstr>Korzystanie z przeglądarki internetowej</vt:lpstr>
      <vt:lpstr>Korzystanie z przeglądarki internetowej</vt:lpstr>
      <vt:lpstr>Korzystanie z przeglądarki internetowej</vt:lpstr>
      <vt:lpstr> Zakładki stron, strona domowa</vt:lpstr>
      <vt:lpstr> Zakładki stron, strona domowa</vt:lpstr>
      <vt:lpstr> Zakładki stron, strona domowa</vt:lpstr>
      <vt:lpstr> Zakładki stron, strona domowa</vt:lpstr>
      <vt:lpstr> Zakładki stron, strona domowa</vt:lpstr>
      <vt:lpstr> Zakładki stron, strona domowa</vt:lpstr>
      <vt:lpstr> Zakładki stron, strona domowa</vt:lpstr>
      <vt:lpstr> Zakładki stron, strona domowa</vt:lpstr>
      <vt:lpstr> Zapisywanie i drukowanie stron, zapisywanie obrazków</vt:lpstr>
      <vt:lpstr> Korzystanie z wyszukiwarki internetowej</vt:lpstr>
      <vt:lpstr> Korzystanie z wyszukiwarki internetowej</vt:lpstr>
      <vt:lpstr> Korzystanie z wyszukiwarki internetowej</vt:lpstr>
      <vt:lpstr> Korzystanie z wyszukiwarki internetowej</vt:lpstr>
      <vt:lpstr> Korzystanie z wyszukiwarki internetowej - ćwiczenia </vt:lpstr>
      <vt:lpstr> Korzystanie z wyszukiwarki internetowej - ćwiczenia </vt:lpstr>
      <vt:lpstr> Korzystanie z wyszukiwarki internetowej - ćwiczenia </vt:lpstr>
      <vt:lpstr> Korzystanie z wyszukiwarki internetowej</vt:lpstr>
      <vt:lpstr> Korzystanie z wyszukiwarki internetowej</vt:lpstr>
      <vt:lpstr> Korzystanie z wyszukiwarki internetowej</vt:lpstr>
      <vt:lpstr>Materiały edukacyjne – platforma e-WSIiZ</vt:lpstr>
      <vt:lpstr>Materiały edukacyjne – platforma e-WSIiZ</vt:lpstr>
      <vt:lpstr>Materiały edukacyjne – platforma e-WSIiZ</vt:lpstr>
      <vt:lpstr>Zastosowanie portalu YouTube</vt:lpstr>
      <vt:lpstr>Zastosowanie portalu YouTube</vt:lpstr>
      <vt:lpstr>Zastosowanie portalu YouTube</vt:lpstr>
      <vt:lpstr>Zastosowanie portalu YouTube</vt:lpstr>
      <vt:lpstr> Poczta elektroniczna</vt:lpstr>
      <vt:lpstr> Poczta elektroniczna</vt:lpstr>
      <vt:lpstr> Poczta elektroniczna</vt:lpstr>
      <vt:lpstr> Komunikatory internetowe</vt:lpstr>
      <vt:lpstr> Komunikatory internetowe</vt:lpstr>
      <vt:lpstr> Bezpieczeństwo w internecie</vt:lpstr>
      <vt:lpstr> Bezpieczeństwo w internecie</vt:lpstr>
      <vt:lpstr> E-edukacja</vt:lpstr>
      <vt:lpstr> E-edukacja</vt:lpstr>
      <vt:lpstr>E-edukacja</vt:lpstr>
      <vt:lpstr> E-edukacja</vt:lpstr>
      <vt:lpstr>E-edukacja</vt:lpstr>
      <vt:lpstr>E-edukacja</vt:lpstr>
      <vt:lpstr>E-edukacja</vt:lpstr>
      <vt:lpstr>E-edukacja</vt:lpstr>
      <vt:lpstr>koniec</vt:lpstr>
    </vt:vector>
  </TitlesOfParts>
  <Company>Sil-art Rycho444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PRZECIWDZIAŁANIE WYKLUCZENIU CYFROWEMU</dc:title>
  <dc:creator>Marcin</dc:creator>
  <cp:lastModifiedBy>Kamil Dembowski</cp:lastModifiedBy>
  <cp:revision>1233</cp:revision>
  <cp:lastPrinted>2013-08-19T14:08:01Z</cp:lastPrinted>
  <dcterms:created xsi:type="dcterms:W3CDTF">2013-08-05T11:43:04Z</dcterms:created>
  <dcterms:modified xsi:type="dcterms:W3CDTF">2018-11-04T13:29:13Z</dcterms:modified>
</cp:coreProperties>
</file>